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9"/>
  </p:notesMasterIdLst>
  <p:sldIdLst>
    <p:sldId id="257" r:id="rId4"/>
    <p:sldId id="258" r:id="rId5"/>
    <p:sldId id="259" r:id="rId6"/>
    <p:sldId id="260" r:id="rId7"/>
    <p:sldId id="261" r:id="rId8"/>
    <p:sldId id="264" r:id="rId9"/>
    <p:sldId id="262" r:id="rId10"/>
    <p:sldId id="263" r:id="rId11"/>
    <p:sldId id="265" r:id="rId12"/>
    <p:sldId id="266" r:id="rId13"/>
    <p:sldId id="267" r:id="rId14"/>
    <p:sldId id="269" r:id="rId15"/>
    <p:sldId id="268" r:id="rId16"/>
    <p:sldId id="270" r:id="rId17"/>
    <p:sldId id="271" r:id="rId18"/>
  </p:sldIdLst>
  <p:sldSz cx="9144000" cy="5143500" type="screen16x9"/>
  <p:notesSz cx="6858000" cy="9144000"/>
  <p:embeddedFontLst>
    <p:embeddedFont>
      <p:font typeface="Dosis" panose="020B0604020202020204" charset="0"/>
      <p:regular r:id="rId20"/>
      <p:bold r:id="rId21"/>
    </p:embeddedFont>
    <p:embeddedFont>
      <p:font typeface="Roboto" panose="020B0604020202020204" charset="0"/>
      <p:regular r:id="rId22"/>
      <p:bold r:id="rId23"/>
      <p:italic r:id="rId24"/>
      <p:boldItalic r:id="rId25"/>
    </p:embeddedFont>
    <p:embeddedFont>
      <p:font typeface="Roboto Black" panose="020B0604020202020204" charset="0"/>
      <p:bold r:id="rId26"/>
      <p:boldItalic r:id="rId27"/>
    </p:embeddedFont>
    <p:embeddedFont>
      <p:font typeface="Roboto Thin"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C52BF7-F10D-42DD-8479-FF2DDF1A0279}">
  <a:tblStyle styleId="{41C52BF7-F10D-42DD-8479-FF2DDF1A027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800" y="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7.fntdata"/><Relationship Id="rId3" Type="http://schemas.openxmlformats.org/officeDocument/2006/relationships/slideMaster" Target="slideMasters/slideMaster3.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7.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Shape 29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1291845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07093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6372238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7988184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8951702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089525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Shape 30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716332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394298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342696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11" name="Shape 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12" name="Shape 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9pPr>
          </a:lstStyle>
          <a:p>
            <a:r>
              <a:t>xx%</a:t>
            </a:r>
          </a:p>
        </p:txBody>
      </p:sp>
      <p:sp>
        <p:nvSpPr>
          <p:cNvPr id="46" name="Shape 4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ctr"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7" name="Shape 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9"/>
        <p:cNvGrpSpPr/>
        <p:nvPr/>
      </p:nvGrpSpPr>
      <p:grpSpPr>
        <a:xfrm>
          <a:off x="0" y="0"/>
          <a:ext cx="0" cy="0"/>
          <a:chOff x="0" y="0"/>
          <a:chExt cx="0" cy="0"/>
        </a:xfrm>
      </p:grpSpPr>
      <p:sp>
        <p:nvSpPr>
          <p:cNvPr id="60" name="Shape 60"/>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1. Announcements</a:t>
            </a:r>
            <a:endParaRPr sz="1000" b="0" i="0" u="none" strike="noStrike" cap="none">
              <a:solidFill>
                <a:srgbClr val="000000"/>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2. Recruiting</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3. Product Updates</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4.  Weekly Metrics</a:t>
            </a:r>
            <a:endParaRPr sz="1800" b="0" i="0" u="none" strike="noStrike" cap="none">
              <a:solidFill>
                <a:srgbClr val="FFFFFF"/>
              </a:solidFill>
              <a:latin typeface="Dosis"/>
              <a:ea typeface="Dosis"/>
              <a:cs typeface="Dosis"/>
              <a:sym typeface="Dosis"/>
            </a:endParaRPr>
          </a:p>
        </p:txBody>
      </p:sp>
      <p:cxnSp>
        <p:nvCxnSpPr>
          <p:cNvPr id="61" name="Shape 61"/>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2" name="Shape 62"/>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39D1B4"/>
                </a:solidFill>
                <a:latin typeface="Dosis"/>
                <a:ea typeface="Dosis"/>
                <a:cs typeface="Dosis"/>
                <a:sym typeface="Dosis"/>
              </a:rPr>
              <a:t>CONTENTS</a:t>
            </a:r>
            <a:endParaRPr sz="2400" b="0" i="0" u="none" strike="noStrike" cap="none">
              <a:solidFill>
                <a:srgbClr val="39D1B4"/>
              </a:solidFill>
              <a:latin typeface="Dosis"/>
              <a:ea typeface="Dosis"/>
              <a:cs typeface="Dosis"/>
              <a:sym typeface="Dosis"/>
            </a:endParaRPr>
          </a:p>
        </p:txBody>
      </p:sp>
      <p:cxnSp>
        <p:nvCxnSpPr>
          <p:cNvPr id="63" name="Shape 63"/>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4"/>
        <p:cNvGrpSpPr/>
        <p:nvPr/>
      </p:nvGrpSpPr>
      <p:grpSpPr>
        <a:xfrm>
          <a:off x="0" y="0"/>
          <a:ext cx="0" cy="0"/>
          <a:chOff x="0" y="0"/>
          <a:chExt cx="0" cy="0"/>
        </a:xfrm>
      </p:grpSpPr>
      <p:sp>
        <p:nvSpPr>
          <p:cNvPr id="65" name="Shape 65"/>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MAIN SECTION TITLE</a:t>
            </a:r>
            <a:endParaRPr sz="1000" b="0" i="0" u="none" strike="noStrike" cap="none">
              <a:solidFill>
                <a:schemeClr val="lt1"/>
              </a:solidFill>
              <a:latin typeface="Dosis"/>
              <a:ea typeface="Dosis"/>
              <a:cs typeface="Dosis"/>
              <a:sym typeface="Dosis"/>
            </a:endParaRPr>
          </a:p>
        </p:txBody>
      </p:sp>
      <p:sp>
        <p:nvSpPr>
          <p:cNvPr id="66" name="Shape 66"/>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204056"/>
                </a:solidFill>
                <a:latin typeface="Dosis"/>
                <a:ea typeface="Dosis"/>
                <a:cs typeface="Dosis"/>
                <a:sym typeface="Dosis"/>
              </a:rPr>
              <a:t>Subtitle goes here</a:t>
            </a:r>
            <a:endParaRPr sz="1000" b="0" i="0" u="none" strike="noStrike" cap="none">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7"/>
        <p:cNvGrpSpPr/>
        <p:nvPr/>
      </p:nvGrpSpPr>
      <p:grpSpPr>
        <a:xfrm>
          <a:off x="0" y="0"/>
          <a:ext cx="0" cy="0"/>
          <a:chOff x="0" y="0"/>
          <a:chExt cx="0" cy="0"/>
        </a:xfrm>
      </p:grpSpPr>
      <p:sp>
        <p:nvSpPr>
          <p:cNvPr id="68" name="Shape 68"/>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rgbClr val="204056"/>
                </a:solidFill>
                <a:latin typeface="Dosis"/>
                <a:ea typeface="Dosis"/>
                <a:cs typeface="Dosis"/>
                <a:sym typeface="Dosis"/>
              </a:rPr>
              <a:t>SUB-SECTION TITLE</a:t>
            </a:r>
            <a:endParaRPr sz="1000" b="0" i="0" u="none" strike="noStrike" cap="none">
              <a:solidFill>
                <a:srgbClr val="204056"/>
              </a:solidFill>
              <a:latin typeface="Dosis"/>
              <a:ea typeface="Dosis"/>
              <a:cs typeface="Dosis"/>
              <a:sym typeface="Dosis"/>
            </a:endParaRPr>
          </a:p>
        </p:txBody>
      </p:sp>
      <p:sp>
        <p:nvSpPr>
          <p:cNvPr id="69" name="Shape 69"/>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70"/>
        <p:cNvGrpSpPr/>
        <p:nvPr/>
      </p:nvGrpSpPr>
      <p:grpSpPr>
        <a:xfrm>
          <a:off x="0" y="0"/>
          <a:ext cx="0" cy="0"/>
          <a:chOff x="0" y="0"/>
          <a:chExt cx="0" cy="0"/>
        </a:xfrm>
      </p:grpSpPr>
      <p:sp>
        <p:nvSpPr>
          <p:cNvPr id="71" name="Shape 71"/>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3200"/>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b="0" i="0" u="none" strike="noStrike" cap="none">
              <a:solidFill>
                <a:srgbClr val="000000"/>
              </a:solidFill>
              <a:latin typeface="Dosis"/>
              <a:ea typeface="Dosis"/>
              <a:cs typeface="Dosis"/>
              <a:sym typeface="Dosis"/>
            </a:endParaRPr>
          </a:p>
        </p:txBody>
      </p:sp>
      <p:sp>
        <p:nvSpPr>
          <p:cNvPr id="72" name="Shape 72"/>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GOAL</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3"/>
        <p:cNvGrpSpPr/>
        <p:nvPr/>
      </p:nvGrpSpPr>
      <p:grpSpPr>
        <a:xfrm>
          <a:off x="0" y="0"/>
          <a:ext cx="0" cy="0"/>
          <a:chOff x="0" y="0"/>
          <a:chExt cx="0" cy="0"/>
        </a:xfrm>
      </p:grpSpPr>
      <p:sp>
        <p:nvSpPr>
          <p:cNvPr id="74" name="Shape 7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1. Announcements</a:t>
            </a:r>
            <a:endParaRPr sz="10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2. Recruiting</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3. Product Updates</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4.  Weekly Metrics</a:t>
            </a:r>
            <a:endParaRPr sz="1800" b="0" i="0" u="none" strike="noStrike" cap="none">
              <a:solidFill>
                <a:srgbClr val="295269"/>
              </a:solidFill>
              <a:latin typeface="Dosis"/>
              <a:ea typeface="Dosis"/>
              <a:cs typeface="Dosis"/>
              <a:sym typeface="Dosis"/>
            </a:endParaRPr>
          </a:p>
        </p:txBody>
      </p:sp>
      <p:cxnSp>
        <p:nvCxnSpPr>
          <p:cNvPr id="75" name="Shape 75"/>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6" name="Shape 7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6AB1D3"/>
                </a:solidFill>
                <a:latin typeface="Dosis"/>
                <a:ea typeface="Dosis"/>
                <a:cs typeface="Dosis"/>
                <a:sym typeface="Dosis"/>
              </a:rPr>
              <a:t>LIST OF THINGS</a:t>
            </a:r>
            <a:endParaRPr sz="2400" b="0" i="0" u="none" strike="noStrike" cap="none">
              <a:solidFill>
                <a:srgbClr val="6AB1D3"/>
              </a:solidFill>
              <a:latin typeface="Dosis"/>
              <a:ea typeface="Dosis"/>
              <a:cs typeface="Dosis"/>
              <a:sym typeface="Dosis"/>
            </a:endParaRPr>
          </a:p>
        </p:txBody>
      </p:sp>
      <p:cxnSp>
        <p:nvCxnSpPr>
          <p:cNvPr id="77" name="Shape 77"/>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8"/>
        <p:cNvGrpSpPr/>
        <p:nvPr/>
      </p:nvGrpSpPr>
      <p:grpSpPr>
        <a:xfrm>
          <a:off x="0" y="0"/>
          <a:ext cx="0" cy="0"/>
          <a:chOff x="0" y="0"/>
          <a:chExt cx="0" cy="0"/>
        </a:xfrm>
      </p:grpSpPr>
      <p:sp>
        <p:nvSpPr>
          <p:cNvPr id="79" name="Shape 79"/>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0" name="Shape 80"/>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b="0" i="0" u="none" strike="noStrike" cap="none">
              <a:solidFill>
                <a:srgbClr val="000000"/>
              </a:solidFill>
              <a:latin typeface="Dosis"/>
              <a:ea typeface="Dosis"/>
              <a:cs typeface="Dosis"/>
              <a:sym typeface="Dosis"/>
            </a:endParaRPr>
          </a:p>
        </p:txBody>
      </p:sp>
      <p:sp>
        <p:nvSpPr>
          <p:cNvPr id="81" name="Shape 81"/>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2"/>
        <p:cNvGrpSpPr/>
        <p:nvPr/>
      </p:nvGrpSpPr>
      <p:grpSpPr>
        <a:xfrm>
          <a:off x="0" y="0"/>
          <a:ext cx="0" cy="0"/>
          <a:chOff x="0" y="0"/>
          <a:chExt cx="0" cy="0"/>
        </a:xfrm>
      </p:grpSpPr>
      <p:sp>
        <p:nvSpPr>
          <p:cNvPr id="83" name="Shape 8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4" name="Shape 84"/>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85" name="Shape 85"/>
          <p:cNvSpPr txBox="1">
            <a:spLocks noGrp="1"/>
          </p:cNvSpPr>
          <p:nvPr>
            <p:ph type="body" idx="1"/>
          </p:nvPr>
        </p:nvSpPr>
        <p:spPr>
          <a:xfrm>
            <a:off x="469025" y="2735200"/>
            <a:ext cx="8210400" cy="20115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600"/>
              </a:spcBef>
              <a:spcAft>
                <a:spcPts val="0"/>
              </a:spcAft>
              <a:buClr>
                <a:schemeClr val="dk1"/>
              </a:buClr>
              <a:buSzPts val="2400"/>
              <a:buFont typeface="Dosis"/>
              <a:buChar char="●"/>
              <a:defRPr sz="2400" b="0" i="0" u="none" strike="noStrike" cap="none">
                <a:solidFill>
                  <a:schemeClr val="dk1"/>
                </a:solidFill>
                <a:latin typeface="Dosis"/>
                <a:ea typeface="Dosis"/>
                <a:cs typeface="Dosis"/>
                <a:sym typeface="Dosis"/>
              </a:defRPr>
            </a:lvl1pPr>
            <a:lvl2pPr marL="914400" marR="0" lvl="1"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2pPr>
            <a:lvl3pPr marL="1371600" marR="0" lvl="2"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3pPr>
            <a:lvl4pPr marL="1828800" marR="0" lvl="3"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4pPr>
            <a:lvl5pPr marL="2286000" marR="0" lvl="4"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5pPr>
            <a:lvl6pPr marL="2743200" marR="0" lvl="5"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6pPr>
            <a:lvl7pPr marL="3200400" marR="0" lvl="6"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7pPr>
            <a:lvl8pPr marL="3657600" marR="0" lvl="7"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8pPr>
            <a:lvl9pPr marL="4114800" marR="0" lvl="8"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9pPr>
          </a:lstStyle>
          <a:p>
            <a:endParaRPr/>
          </a:p>
        </p:txBody>
      </p:sp>
      <p:sp>
        <p:nvSpPr>
          <p:cNvPr id="15" name="Shape 1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9pPr>
          </a:lstStyle>
          <a:p>
            <a:endParaRPr/>
          </a:p>
        </p:txBody>
      </p:sp>
      <p:sp>
        <p:nvSpPr>
          <p:cNvPr id="16" name="Shape 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6"/>
        <p:cNvGrpSpPr/>
        <p:nvPr/>
      </p:nvGrpSpPr>
      <p:grpSpPr>
        <a:xfrm>
          <a:off x="0" y="0"/>
          <a:ext cx="0" cy="0"/>
          <a:chOff x="0" y="0"/>
          <a:chExt cx="0" cy="0"/>
        </a:xfrm>
      </p:grpSpPr>
      <p:sp>
        <p:nvSpPr>
          <p:cNvPr id="87" name="Shape 87"/>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88" name="Shape 8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9" name="Shape 89"/>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90" name="Shape 90"/>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91" name="Shape 91"/>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2" name="Shape 92"/>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3"/>
        <p:cNvGrpSpPr/>
        <p:nvPr/>
      </p:nvGrpSpPr>
      <p:grpSpPr>
        <a:xfrm>
          <a:off x="0" y="0"/>
          <a:ext cx="0" cy="0"/>
          <a:chOff x="0" y="0"/>
          <a:chExt cx="0" cy="0"/>
        </a:xfrm>
      </p:grpSpPr>
      <p:sp>
        <p:nvSpPr>
          <p:cNvPr id="94" name="Shape 94"/>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95" name="Shape 95"/>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6" name="Shape 96"/>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7" name="Shape 97"/>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8" name="Shape 98"/>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9" name="Shape 99"/>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100" name="Shape 100"/>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101" name="Shape 101"/>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2"/>
        <p:cNvGrpSpPr/>
        <p:nvPr/>
      </p:nvGrpSpPr>
      <p:grpSpPr>
        <a:xfrm>
          <a:off x="0" y="0"/>
          <a:ext cx="0" cy="0"/>
          <a:chOff x="0" y="0"/>
          <a:chExt cx="0" cy="0"/>
        </a:xfrm>
      </p:grpSpPr>
      <p:sp>
        <p:nvSpPr>
          <p:cNvPr id="103" name="Shape 103"/>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4" name="Shape 104"/>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5" name="Shape 105"/>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6" name="Shape 106"/>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7" name="Shape 107"/>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8" name="Shape 108"/>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9" name="Shape 109"/>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0" name="Shape 110"/>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1" name="Shape 111"/>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2" name="Shape 112"/>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3" name="Shape 113"/>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4" name="Shape 114"/>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15" name="Shape 115"/>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6" name="Shape 116"/>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7" name="Shape 117"/>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18" name="Shape 118"/>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9" name="Shape 119"/>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0" name="Shape 120"/>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1" name="Shape 121"/>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2" name="Shape 122"/>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3" name="Shape 123"/>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4" name="Shape 124"/>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5" name="Shape 125"/>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6" name="Shape 126"/>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7" name="Shape 127"/>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28" name="Shape 128"/>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30" name="Shape 130"/>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1" name="Shape 131"/>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A</a:t>
            </a:r>
            <a:endParaRPr sz="1400" b="0" i="0" u="none" strike="noStrike" cap="none">
              <a:solidFill>
                <a:srgbClr val="295269"/>
              </a:solidFill>
              <a:latin typeface="Dosis"/>
              <a:ea typeface="Dosis"/>
              <a:cs typeface="Dosis"/>
              <a:sym typeface="Dosis"/>
            </a:endParaRPr>
          </a:p>
        </p:txBody>
      </p:sp>
      <p:sp>
        <p:nvSpPr>
          <p:cNvPr id="132" name="Shape 132"/>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B</a:t>
            </a:r>
            <a:endParaRPr sz="1400" b="0" i="0" u="none" strike="noStrike" cap="none">
              <a:solidFill>
                <a:srgbClr val="295269"/>
              </a:solidFill>
              <a:latin typeface="Dosis"/>
              <a:ea typeface="Dosis"/>
              <a:cs typeface="Dosis"/>
              <a:sym typeface="Dosis"/>
            </a:endParaRPr>
          </a:p>
        </p:txBody>
      </p:sp>
      <p:sp>
        <p:nvSpPr>
          <p:cNvPr id="133" name="Shape 133"/>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D</a:t>
            </a:r>
            <a:endParaRPr sz="1400" b="0" i="0" u="none" strike="noStrike" cap="none">
              <a:solidFill>
                <a:srgbClr val="295269"/>
              </a:solidFill>
              <a:latin typeface="Dosis"/>
              <a:ea typeface="Dosis"/>
              <a:cs typeface="Dosis"/>
              <a:sym typeface="Dosis"/>
            </a:endParaRPr>
          </a:p>
        </p:txBody>
      </p:sp>
      <p:sp>
        <p:nvSpPr>
          <p:cNvPr id="134" name="Shape 134"/>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C</a:t>
            </a:r>
            <a:endParaRPr sz="1400" b="0" i="0" u="none" strike="noStrike" cap="none">
              <a:solidFill>
                <a:srgbClr val="295269"/>
              </a:solidFill>
              <a:latin typeface="Dosis"/>
              <a:ea typeface="Dosis"/>
              <a:cs typeface="Dosis"/>
              <a:sym typeface="Dosis"/>
            </a:endParaRPr>
          </a:p>
        </p:txBody>
      </p:sp>
      <p:cxnSp>
        <p:nvCxnSpPr>
          <p:cNvPr id="135" name="Shape 135"/>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8" name="Shape 138"/>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9"/>
        <p:cNvGrpSpPr/>
        <p:nvPr/>
      </p:nvGrpSpPr>
      <p:grpSpPr>
        <a:xfrm>
          <a:off x="0" y="0"/>
          <a:ext cx="0" cy="0"/>
          <a:chOff x="0" y="0"/>
          <a:chExt cx="0" cy="0"/>
        </a:xfrm>
      </p:grpSpPr>
      <p:pic>
        <p:nvPicPr>
          <p:cNvPr id="140" name="Shape 140"/>
          <p:cNvPicPr preferRelativeResize="0"/>
          <p:nvPr/>
        </p:nvPicPr>
        <p:blipFill rotWithShape="1">
          <a:blip r:embed="rId2">
            <a:alphaModFix/>
          </a:blip>
          <a:srcRect/>
          <a:stretch/>
        </p:blipFill>
        <p:spPr>
          <a:xfrm>
            <a:off x="457359" y="1347812"/>
            <a:ext cx="2434455" cy="2447850"/>
          </a:xfrm>
          <a:prstGeom prst="rect">
            <a:avLst/>
          </a:prstGeom>
          <a:noFill/>
          <a:ln>
            <a:noFill/>
          </a:ln>
        </p:spPr>
      </p:pic>
      <p:sp>
        <p:nvSpPr>
          <p:cNvPr id="141" name="Shape 141"/>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2" name="Shape 142"/>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3" name="Shape 143"/>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4" name="Shape 144"/>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45" name="Shape 145"/>
          <p:cNvPicPr preferRelativeResize="0"/>
          <p:nvPr/>
        </p:nvPicPr>
        <p:blipFill rotWithShape="1">
          <a:blip r:embed="rId2">
            <a:alphaModFix/>
          </a:blip>
          <a:srcRect/>
          <a:stretch/>
        </p:blipFill>
        <p:spPr>
          <a:xfrm>
            <a:off x="3354758" y="1347812"/>
            <a:ext cx="2434455" cy="2447850"/>
          </a:xfrm>
          <a:prstGeom prst="rect">
            <a:avLst/>
          </a:prstGeom>
          <a:noFill/>
          <a:ln>
            <a:noFill/>
          </a:ln>
        </p:spPr>
      </p:pic>
      <p:sp>
        <p:nvSpPr>
          <p:cNvPr id="146" name="Shape 146"/>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7" name="Shape 147"/>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8" name="Shape 148"/>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9" name="Shape 149"/>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50" name="Shape 150"/>
          <p:cNvPicPr preferRelativeResize="0"/>
          <p:nvPr/>
        </p:nvPicPr>
        <p:blipFill rotWithShape="1">
          <a:blip r:embed="rId2">
            <a:alphaModFix/>
          </a:blip>
          <a:srcRect/>
          <a:stretch/>
        </p:blipFill>
        <p:spPr>
          <a:xfrm>
            <a:off x="6252158" y="1347812"/>
            <a:ext cx="2434455" cy="2447850"/>
          </a:xfrm>
          <a:prstGeom prst="rect">
            <a:avLst/>
          </a:prstGeom>
          <a:noFill/>
          <a:ln>
            <a:noFill/>
          </a:ln>
        </p:spPr>
      </p:pic>
      <p:sp>
        <p:nvSpPr>
          <p:cNvPr id="151" name="Shape 151"/>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52" name="Shape 152"/>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53" name="Shape 153"/>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4" name="Shape 154"/>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5"/>
        <p:cNvGrpSpPr/>
        <p:nvPr/>
      </p:nvGrpSpPr>
      <p:grpSpPr>
        <a:xfrm>
          <a:off x="0" y="0"/>
          <a:ext cx="0" cy="0"/>
          <a:chOff x="0" y="0"/>
          <a:chExt cx="0" cy="0"/>
        </a:xfrm>
      </p:grpSpPr>
      <p:sp>
        <p:nvSpPr>
          <p:cNvPr id="156" name="Shape 156"/>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Shape 157"/>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rgbClr val="204056"/>
                </a:solidFill>
                <a:latin typeface="Dosis"/>
                <a:ea typeface="Dosis"/>
                <a:cs typeface="Dosis"/>
                <a:sym typeface="Dosis"/>
              </a:rPr>
              <a:t>Title, could be longer or more wordy</a:t>
            </a:r>
            <a:endParaRPr sz="2800" b="0" i="0" u="none" strike="noStrike" cap="none">
              <a:solidFill>
                <a:srgbClr val="204056"/>
              </a:solidFill>
              <a:latin typeface="Dosis"/>
              <a:ea typeface="Dosis"/>
              <a:cs typeface="Dosis"/>
              <a:sym typeface="Dosis"/>
            </a:endParaRPr>
          </a:p>
        </p:txBody>
      </p:sp>
      <p:sp>
        <p:nvSpPr>
          <p:cNvPr id="158" name="Shape 158"/>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Commentary</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Trends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Key Findings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204056"/>
              </a:solidFill>
              <a:latin typeface="Dosis"/>
              <a:ea typeface="Dosis"/>
              <a:cs typeface="Dosis"/>
              <a:sym typeface="Dosis"/>
            </a:endParaRPr>
          </a:p>
        </p:txBody>
      </p:sp>
      <p:sp>
        <p:nvSpPr>
          <p:cNvPr id="159" name="Shape 159"/>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0" name="Shape 160"/>
          <p:cNvPicPr preferRelativeResize="0"/>
          <p:nvPr/>
        </p:nvPicPr>
        <p:blipFill rotWithShape="1">
          <a:blip r:embed="rId2">
            <a:alphaModFix/>
          </a:blip>
          <a:srcRect/>
          <a:stretch/>
        </p:blipFill>
        <p:spPr>
          <a:xfrm>
            <a:off x="486668" y="784766"/>
            <a:ext cx="4521770" cy="3425651"/>
          </a:xfrm>
          <a:prstGeom prst="rect">
            <a:avLst/>
          </a:prstGeom>
          <a:noFill/>
          <a:ln>
            <a:noFill/>
          </a:ln>
        </p:spPr>
      </p:pic>
      <p:sp>
        <p:nvSpPr>
          <p:cNvPr id="161" name="Shape 161"/>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2"/>
        <p:cNvGrpSpPr/>
        <p:nvPr/>
      </p:nvGrpSpPr>
      <p:grpSpPr>
        <a:xfrm>
          <a:off x="0" y="0"/>
          <a:ext cx="0" cy="0"/>
          <a:chOff x="0" y="0"/>
          <a:chExt cx="0" cy="0"/>
        </a:xfrm>
      </p:grpSpPr>
      <p:sp>
        <p:nvSpPr>
          <p:cNvPr id="163" name="Shape 163"/>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4" name="Shape 164"/>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5" name="Shape 165"/>
          <p:cNvPicPr preferRelativeResize="0"/>
          <p:nvPr/>
        </p:nvPicPr>
        <p:blipFill rotWithShape="1">
          <a:blip r:embed="rId2">
            <a:alphaModFix/>
          </a:blip>
          <a:srcRect/>
          <a:stretch/>
        </p:blipFill>
        <p:spPr>
          <a:xfrm>
            <a:off x="644872" y="1111745"/>
            <a:ext cx="3578572" cy="2711276"/>
          </a:xfrm>
          <a:prstGeom prst="rect">
            <a:avLst/>
          </a:prstGeom>
          <a:noFill/>
          <a:ln>
            <a:noFill/>
          </a:ln>
        </p:spPr>
      </p:pic>
      <p:pic>
        <p:nvPicPr>
          <p:cNvPr id="166" name="Shape 166"/>
          <p:cNvPicPr preferRelativeResize="0"/>
          <p:nvPr/>
        </p:nvPicPr>
        <p:blipFill rotWithShape="1">
          <a:blip r:embed="rId2">
            <a:alphaModFix/>
          </a:blip>
          <a:srcRect/>
          <a:stretch/>
        </p:blipFill>
        <p:spPr>
          <a:xfrm>
            <a:off x="4878139" y="1111745"/>
            <a:ext cx="3578572" cy="2711276"/>
          </a:xfrm>
          <a:prstGeom prst="rect">
            <a:avLst/>
          </a:prstGeom>
          <a:noFill/>
          <a:ln>
            <a:noFill/>
          </a:ln>
        </p:spPr>
      </p:pic>
      <p:sp>
        <p:nvSpPr>
          <p:cNvPr id="167" name="Shape 167"/>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8" name="Shape 168"/>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9"/>
        <p:cNvGrpSpPr/>
        <p:nvPr/>
      </p:nvGrpSpPr>
      <p:grpSpPr>
        <a:xfrm>
          <a:off x="0" y="0"/>
          <a:ext cx="0" cy="0"/>
          <a:chOff x="0" y="0"/>
          <a:chExt cx="0" cy="0"/>
        </a:xfrm>
      </p:grpSpPr>
      <p:pic>
        <p:nvPicPr>
          <p:cNvPr id="170" name="Shape 170"/>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1" name="Shape 171"/>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Shape 172"/>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3" name="Shape 173"/>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4"/>
        <p:cNvGrpSpPr/>
        <p:nvPr/>
      </p:nvGrpSpPr>
      <p:grpSpPr>
        <a:xfrm>
          <a:off x="0" y="0"/>
          <a:ext cx="0" cy="0"/>
          <a:chOff x="0" y="0"/>
          <a:chExt cx="0" cy="0"/>
        </a:xfrm>
      </p:grpSpPr>
      <p:pic>
        <p:nvPicPr>
          <p:cNvPr id="175" name="Shape 17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76" name="Shape 176"/>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Shape 177"/>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8" name="Shape 178"/>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9"/>
        <p:cNvGrpSpPr/>
        <p:nvPr/>
      </p:nvGrpSpPr>
      <p:grpSpPr>
        <a:xfrm>
          <a:off x="0" y="0"/>
          <a:ext cx="0" cy="0"/>
          <a:chOff x="0" y="0"/>
          <a:chExt cx="0" cy="0"/>
        </a:xfrm>
      </p:grpSpPr>
      <p:pic>
        <p:nvPicPr>
          <p:cNvPr id="180" name="Shape 180"/>
          <p:cNvPicPr preferRelativeResize="0"/>
          <p:nvPr/>
        </p:nvPicPr>
        <p:blipFill rotWithShape="1">
          <a:blip r:embed="rId2">
            <a:alphaModFix/>
          </a:blip>
          <a:srcRect/>
          <a:stretch/>
        </p:blipFill>
        <p:spPr>
          <a:xfrm>
            <a:off x="0" y="0"/>
            <a:ext cx="5143500" cy="5143500"/>
          </a:xfrm>
          <a:prstGeom prst="rect">
            <a:avLst/>
          </a:prstGeom>
          <a:noFill/>
          <a:ln>
            <a:noFill/>
          </a:ln>
        </p:spPr>
      </p:pic>
      <p:sp>
        <p:nvSpPr>
          <p:cNvPr id="181" name="Shape 181"/>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BCBEC0"/>
                </a:solidFill>
                <a:latin typeface="Dosis"/>
                <a:ea typeface="Dosis"/>
                <a:cs typeface="Dosis"/>
                <a:sym typeface="Dosis"/>
              </a:rPr>
              <a:t>Passionate developer, lover of pizza and cute little dogs. Previously at Acme Inc and Awesome Startup.</a:t>
            </a:r>
            <a:endParaRPr sz="1800" b="0" i="0" u="none" strike="noStrike" cap="none">
              <a:solidFill>
                <a:srgbClr val="BCBEC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BCBEC0"/>
              </a:solidFill>
              <a:latin typeface="Dosis"/>
              <a:ea typeface="Dosis"/>
              <a:cs typeface="Dosis"/>
              <a:sym typeface="Dosis"/>
            </a:endParaRPr>
          </a:p>
        </p:txBody>
      </p:sp>
      <p:sp>
        <p:nvSpPr>
          <p:cNvPr id="182" name="Shape 182"/>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Dosis"/>
                <a:ea typeface="Dosis"/>
                <a:cs typeface="Dosis"/>
                <a:sym typeface="Dosis"/>
              </a:rPr>
              <a:t>Welcome</a:t>
            </a:r>
            <a:endParaRPr sz="1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Dosis"/>
                <a:ea typeface="Dosis"/>
                <a:cs typeface="Dosis"/>
                <a:sym typeface="Dosis"/>
              </a:rPr>
              <a:t>John Coder</a:t>
            </a:r>
            <a:endParaRPr sz="2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3"/>
        <p:cNvGrpSpPr/>
        <p:nvPr/>
      </p:nvGrpSpPr>
      <p:grpSpPr>
        <a:xfrm>
          <a:off x="0" y="0"/>
          <a:ext cx="0" cy="0"/>
          <a:chOff x="0" y="0"/>
          <a:chExt cx="0" cy="0"/>
        </a:xfrm>
      </p:grpSpPr>
      <p:pic>
        <p:nvPicPr>
          <p:cNvPr id="184" name="Shape 18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5" name="Shape 185"/>
          <p:cNvPicPr preferRelativeResize="0"/>
          <p:nvPr/>
        </p:nvPicPr>
        <p:blipFill rotWithShape="1">
          <a:blip r:embed="rId3">
            <a:alphaModFix/>
          </a:blip>
          <a:src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9pPr>
          </a:lstStyle>
          <a:p>
            <a:endParaRPr/>
          </a:p>
        </p:txBody>
      </p:sp>
      <p:sp>
        <p:nvSpPr>
          <p:cNvPr id="19" name="Shape 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6"/>
        <p:cNvGrpSpPr/>
        <p:nvPr/>
      </p:nvGrpSpPr>
      <p:grpSpPr>
        <a:xfrm>
          <a:off x="0" y="0"/>
          <a:ext cx="0" cy="0"/>
          <a:chOff x="0" y="0"/>
          <a:chExt cx="0" cy="0"/>
        </a:xfrm>
      </p:grpSpPr>
      <p:pic>
        <p:nvPicPr>
          <p:cNvPr id="187" name="Shape 18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8" name="Shape 188"/>
          <p:cNvPicPr preferRelativeResize="0"/>
          <p:nvPr/>
        </p:nvPicPr>
        <p:blipFill rotWithShape="1">
          <a:blip r:embed="rId3">
            <a:alphaModFix/>
          </a:blip>
          <a:src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9"/>
        <p:cNvGrpSpPr/>
        <p:nvPr/>
      </p:nvGrpSpPr>
      <p:grpSpPr>
        <a:xfrm>
          <a:off x="0" y="0"/>
          <a:ext cx="0" cy="0"/>
          <a:chOff x="0" y="0"/>
          <a:chExt cx="0" cy="0"/>
        </a:xfrm>
      </p:grpSpPr>
      <p:sp>
        <p:nvSpPr>
          <p:cNvPr id="190" name="Shape 190"/>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THANKS!</a:t>
            </a:r>
            <a:endParaRPr sz="1000" b="0" i="0" u="none" strike="noStrike" cap="none">
              <a:solidFill>
                <a:schemeClr val="lt1"/>
              </a:solidFill>
              <a:latin typeface="Dosis"/>
              <a:ea typeface="Dosis"/>
              <a:cs typeface="Dosis"/>
              <a:sym typeface="Dosis"/>
            </a:endParaRPr>
          </a:p>
        </p:txBody>
      </p:sp>
      <p:sp>
        <p:nvSpPr>
          <p:cNvPr id="191" name="Shape 191"/>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SzPts val="1400"/>
              <a:buFont typeface="Arial"/>
              <a:buNone/>
            </a:pPr>
            <a:r>
              <a:rPr lang="en" sz="1400" b="0" i="0" u="none" strike="noStrike" cap="none">
                <a:solidFill>
                  <a:schemeClr val="lt1"/>
                </a:solidFill>
                <a:latin typeface="Dosis"/>
                <a:ea typeface="Dosis"/>
                <a:cs typeface="Dosis"/>
                <a:sym typeface="Dosis"/>
              </a:rPr>
              <a:t>Zach Sims   </a:t>
            </a:r>
            <a:endParaRPr sz="14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@zsims   </a:t>
            </a:r>
            <a:endParaRPr sz="12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zach@codecademy.com</a:t>
            </a:r>
            <a:endParaRPr sz="1200" b="0" i="0" u="none" strike="noStrike" cap="none">
              <a:solidFill>
                <a:srgbClr val="BCBEC0"/>
              </a:solidFill>
              <a:latin typeface="Dosis"/>
              <a:ea typeface="Dosis"/>
              <a:cs typeface="Dosis"/>
              <a:sym typeface="Dosis"/>
            </a:endParaRPr>
          </a:p>
        </p:txBody>
      </p:sp>
      <p:pic>
        <p:nvPicPr>
          <p:cNvPr id="192" name="Shape 192"/>
          <p:cNvPicPr preferRelativeResize="0"/>
          <p:nvPr/>
        </p:nvPicPr>
        <p:blipFill rotWithShape="1">
          <a:blip r:embed="rId2">
            <a:alphaModFix/>
          </a:blip>
          <a:srcRect/>
          <a:stretch/>
        </p:blipFill>
        <p:spPr>
          <a:xfrm>
            <a:off x="3890566" y="1496600"/>
            <a:ext cx="1362880" cy="286626"/>
          </a:xfrm>
          <a:prstGeom prst="rect">
            <a:avLst/>
          </a:prstGeom>
          <a:noFill/>
          <a:ln>
            <a:noFill/>
          </a:ln>
        </p:spPr>
      </p:pic>
      <p:sp>
        <p:nvSpPr>
          <p:cNvPr id="193" name="Shape 193"/>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C8CACB"/>
              </a:buClr>
              <a:buSzPts val="1200"/>
              <a:buFont typeface="Arial"/>
              <a:buNone/>
            </a:pPr>
            <a:r>
              <a:rPr lang="en" sz="1200" b="0" i="0" u="none" strike="noStrike" cap="none">
                <a:solidFill>
                  <a:srgbClr val="C8CACB"/>
                </a:solidFill>
                <a:latin typeface="Dosis"/>
                <a:ea typeface="Dosis"/>
                <a:cs typeface="Dosis"/>
                <a:sym typeface="Dosis"/>
              </a:rPr>
              <a:t>WE’RE HIRING:</a:t>
            </a:r>
            <a:r>
              <a:rPr lang="en" sz="1200" b="0" i="0" u="none" strike="noStrike" cap="none">
                <a:solidFill>
                  <a:srgbClr val="F4F5F5"/>
                </a:solidFill>
                <a:latin typeface="Dosis"/>
                <a:ea typeface="Dosis"/>
                <a:cs typeface="Dosis"/>
                <a:sym typeface="Dosis"/>
              </a:rPr>
              <a:t> </a:t>
            </a:r>
            <a:r>
              <a:rPr lang="en" sz="1200" b="0" i="0" u="none" strike="noStrike" cap="none">
                <a:solidFill>
                  <a:srgbClr val="FA726E"/>
                </a:solidFill>
                <a:latin typeface="Dosis"/>
                <a:ea typeface="Dosis"/>
                <a:cs typeface="Dosis"/>
                <a:sym typeface="Dosis"/>
              </a:rPr>
              <a:t>http://www.codecademy.com/about/jobs</a:t>
            </a:r>
            <a:endParaRPr sz="1200" b="0" i="0" u="none" strike="noStrike" cap="none">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endParaRPr sz="12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Q2</a:t>
            </a:r>
            <a:endParaRPr sz="900" b="0" i="0" u="none" strike="noStrike" cap="none">
              <a:solidFill>
                <a:srgbClr val="000000"/>
              </a:solidFill>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Q3</a:t>
            </a:r>
            <a:endParaRPr sz="900" b="0" i="0" u="none" strike="noStrike" cap="none">
              <a:solidFill>
                <a:srgbClr val="000000"/>
              </a:solidFill>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Q4</a:t>
            </a:r>
            <a:endParaRPr sz="900" b="0" i="0" u="none" strike="noStrike" cap="none">
              <a:solidFill>
                <a:srgbClr val="000000"/>
              </a:solidFill>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July</a:t>
            </a:r>
            <a:endParaRPr sz="900" b="0" i="0" u="none" strike="noStrike" cap="none">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August</a:t>
            </a:r>
            <a:endParaRPr sz="900" b="0" i="0" u="none" strike="noStrike" cap="none">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September</a:t>
            </a:r>
            <a:endParaRPr sz="900" b="0" i="0" u="none" strike="noStrike" cap="none">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January</a:t>
            </a:r>
            <a:endParaRPr sz="900" b="0" i="0" u="none" strike="noStrike" cap="none">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February</a:t>
            </a:r>
            <a:endParaRPr sz="900" b="0" i="0" u="none" strike="noStrike" cap="none">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March</a:t>
            </a:r>
            <a:endParaRPr sz="900" b="0" i="0" u="none" strike="noStrike" cap="none">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October</a:t>
            </a:r>
            <a:endParaRPr sz="900" b="0" i="0" u="none" strike="noStrike" cap="none">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November</a:t>
            </a:r>
            <a:endParaRPr sz="900" b="0" i="0" u="none" strike="noStrike" cap="none">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December</a:t>
            </a:r>
            <a:endParaRPr sz="900" b="0" i="0" u="none" strike="noStrike" cap="none">
              <a:solidFill>
                <a:srgbClr val="B7B7B7"/>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sm" len="sm"/>
            <a:tailEnd type="none" w="sm" len="sm"/>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Spec definition</a:t>
            </a:r>
            <a:endParaRPr sz="1000" b="0" i="0" u="none" strike="noStrike" cap="none">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Evaluate, and build</a:t>
            </a:r>
            <a:endParaRPr sz="1000" b="0" i="0" u="none" strike="noStrike" cap="none">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non-US app store?</a:t>
            </a:r>
            <a:endParaRPr sz="1000" b="0" i="0" u="none" strike="noStrike" cap="none">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LTP 1+2 francine release</a:t>
            </a:r>
            <a:endParaRPr sz="1000" b="0" i="0" u="none" strike="noStrike" cap="none">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final release</a:t>
            </a:r>
            <a:endParaRPr sz="1000" b="0" i="0" u="none" strike="noStrike" cap="none">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HT: 100 interviews</a:t>
            </a:r>
            <a:endParaRPr sz="1000" b="0" i="0" u="none" strike="noStrike" cap="none">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hireability funnel + integration?</a:t>
            </a:r>
            <a:endParaRPr sz="1000" b="0" i="0" u="none" strike="noStrike" cap="none">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Peer Code Review</a:t>
            </a:r>
            <a:endParaRPr sz="1000" b="0" i="0" u="none" strike="noStrike" cap="none">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Guidance Counselor</a:t>
            </a:r>
            <a:endParaRPr sz="1000" b="0" i="0" u="none" strike="noStrike" cap="none">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Deliver to US app store</a:t>
            </a:r>
            <a:endParaRPr sz="1000" b="0" i="0" u="none" strike="noStrike" cap="none">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sm" len="sm"/>
            <a:tailEnd type="none" w="sm" len="sm"/>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295269"/>
                </a:solidFill>
                <a:latin typeface="Dosis"/>
                <a:ea typeface="Dosis"/>
                <a:cs typeface="Dosis"/>
                <a:sym typeface="Dosis"/>
              </a:rPr>
              <a:t>LTP3</a:t>
            </a:r>
            <a:endParaRPr sz="1100" b="0" i="0" u="none" strike="noStrike" cap="none">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6AB1D3"/>
                </a:solidFill>
                <a:latin typeface="Dosis"/>
                <a:ea typeface="Dosis"/>
                <a:cs typeface="Dosis"/>
                <a:sym typeface="Dosis"/>
              </a:rPr>
              <a:t>Community + $</a:t>
            </a:r>
            <a:endParaRPr sz="1100" b="0" i="0" u="none" strike="noStrike" cap="none">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40D7C1"/>
                </a:solidFill>
                <a:latin typeface="Dosis"/>
                <a:ea typeface="Dosis"/>
                <a:cs typeface="Dosis"/>
                <a:sym typeface="Dosis"/>
              </a:rPr>
              <a:t>Mobile</a:t>
            </a:r>
            <a:endParaRPr sz="1100" b="0" i="0" u="none" strike="noStrike" cap="none">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sm" len="sm"/>
            <a:tailEnd type="none" w="sm" len="sm"/>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sm" len="sm"/>
            <a:tailEnd type="none" w="sm" len="sm"/>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sm" len="sm"/>
            <a:tailEnd type="none" w="sm" len="sm"/>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sm" len="sm"/>
            <a:tailEnd type="none" w="sm" len="sm"/>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9" name="Shape 24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50" name="Shape 2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endParaRPr/>
          </a:p>
        </p:txBody>
      </p:sp>
      <p:sp>
        <p:nvSpPr>
          <p:cNvPr id="257" name="Shape 2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0" name="Shape 26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1" name="Shape 26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2" name="Shape 26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5" name="Shape 2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endParaRPr/>
          </a:p>
        </p:txBody>
      </p:sp>
      <p:sp>
        <p:nvSpPr>
          <p:cNvPr id="268" name="Shape 26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9" name="Shape 2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endParaRPr/>
          </a:p>
        </p:txBody>
      </p:sp>
      <p:sp>
        <p:nvSpPr>
          <p:cNvPr id="272" name="Shape 2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Shape 27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endParaRPr/>
          </a:p>
        </p:txBody>
      </p:sp>
      <p:sp>
        <p:nvSpPr>
          <p:cNvPr id="276" name="Shape 27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9pPr>
          </a:lstStyle>
          <a:p>
            <a:endParaRPr/>
          </a:p>
        </p:txBody>
      </p:sp>
      <p:sp>
        <p:nvSpPr>
          <p:cNvPr id="277" name="Shape 27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78" name="Shape 2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2" name="Shape 2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3" name="Shape 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4" name="Shape 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stStyle>
          <a:p>
            <a:endParaRPr/>
          </a:p>
        </p:txBody>
      </p:sp>
      <p:sp>
        <p:nvSpPr>
          <p:cNvPr id="281" name="Shape 2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t>xx%</a:t>
            </a:r>
          </a:p>
        </p:txBody>
      </p:sp>
      <p:sp>
        <p:nvSpPr>
          <p:cNvPr id="284" name="Shape 28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ctr"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85" name="Shape 28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7" name="Shape 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9pPr>
          </a:lstStyle>
          <a:p>
            <a:endParaRPr/>
          </a:p>
        </p:txBody>
      </p:sp>
      <p:sp>
        <p:nvSpPr>
          <p:cNvPr id="30" name="Shape 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31" name="Shape 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9pPr>
          </a:lstStyle>
          <a:p>
            <a:endParaRPr/>
          </a:p>
        </p:txBody>
      </p:sp>
      <p:sp>
        <p:nvSpPr>
          <p:cNvPr id="34" name="Shape 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Shape 3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9pPr>
          </a:lstStyle>
          <a:p>
            <a:endParaRPr/>
          </a:p>
        </p:txBody>
      </p:sp>
      <p:sp>
        <p:nvSpPr>
          <p:cNvPr id="38" name="Shape 3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9pPr>
          </a:lstStyle>
          <a:p>
            <a:endParaRPr/>
          </a:p>
        </p:txBody>
      </p:sp>
      <p:sp>
        <p:nvSpPr>
          <p:cNvPr id="39" name="Shape 3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0" name="Shape 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1pPr>
          </a:lstStyle>
          <a:p>
            <a:endParaRPr/>
          </a:p>
        </p:txBody>
      </p:sp>
      <p:sp>
        <p:nvSpPr>
          <p:cNvPr id="43" name="Shape 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3" Type="http://schemas.openxmlformats.org/officeDocument/2006/relationships/slideLayout" Target="../slideLayouts/slideLayout35.xml"/><Relationship Id="rId7" Type="http://schemas.openxmlformats.org/officeDocument/2006/relationships/slideLayout" Target="../slideLayouts/slideLayout39.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theme" Target="../theme/theme3.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marR="0" lvl="0" indent="-419100" algn="l" rtl="0">
              <a:lnSpc>
                <a:spcPct val="100000"/>
              </a:lnSpc>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33.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3.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33.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3.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3.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US" sz="3600" b="0" i="0" u="none" strike="noStrike" cap="none" dirty="0">
                <a:solidFill>
                  <a:schemeClr val="lt1"/>
                </a:solidFill>
                <a:latin typeface="Roboto Black"/>
                <a:ea typeface="Roboto Black"/>
                <a:cs typeface="Roboto Black"/>
                <a:sym typeface="Roboto Black"/>
              </a:rPr>
              <a:t>Usage Funnels with </a:t>
            </a:r>
            <a:r>
              <a:rPr lang="en-US" sz="3600" b="0" i="0" u="none" strike="noStrike" cap="none" dirty="0" err="1">
                <a:solidFill>
                  <a:schemeClr val="lt1"/>
                </a:solidFill>
                <a:latin typeface="Roboto Black"/>
                <a:ea typeface="Roboto Black"/>
                <a:cs typeface="Roboto Black"/>
                <a:sym typeface="Roboto Black"/>
              </a:rPr>
              <a:t>Warby</a:t>
            </a:r>
            <a:r>
              <a:rPr lang="en-US" sz="3600" dirty="0">
                <a:solidFill>
                  <a:schemeClr val="lt1"/>
                </a:solidFill>
                <a:latin typeface="Roboto Black"/>
                <a:ea typeface="Roboto Black"/>
                <a:cs typeface="Roboto Black"/>
                <a:sym typeface="Roboto Black"/>
              </a:rPr>
              <a:t> Parker</a:t>
            </a:r>
            <a:endParaRPr sz="36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Learn SQL from Scratch</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Kyle Willingham</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05/13/2019</a:t>
            </a:r>
            <a:endParaRPr sz="2800" b="0" i="0" u="none" strike="noStrike" cap="none" dirty="0">
              <a:solidFill>
                <a:srgbClr val="EFEFEF"/>
              </a:solidFill>
              <a:latin typeface="Roboto Thin"/>
              <a:ea typeface="Roboto Thin"/>
              <a:cs typeface="Roboto Thin"/>
              <a:sym typeface="Roboto Thin"/>
            </a:endParaRPr>
          </a:p>
        </p:txBody>
      </p:sp>
      <p:pic>
        <p:nvPicPr>
          <p:cNvPr id="299" name="Shape 299"/>
          <p:cNvPicPr preferRelativeResize="0"/>
          <p:nvPr/>
        </p:nvPicPr>
        <p:blipFill rotWithShape="1">
          <a:blip r:embed="rId3">
            <a:alphaModFix/>
          </a:blip>
          <a:srcRect/>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172501"/>
            <a:ext cx="8520600" cy="5714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3.1 </a:t>
            </a:r>
            <a:r>
              <a:rPr lang="en-US" sz="2400" b="1" i="0" u="none" strike="noStrike" cap="none" dirty="0">
                <a:solidFill>
                  <a:srgbClr val="295269"/>
                </a:solidFill>
                <a:latin typeface="Roboto"/>
                <a:ea typeface="Roboto"/>
                <a:cs typeface="Roboto"/>
                <a:sym typeface="Roboto"/>
              </a:rPr>
              <a:t>Conversion Totals</a:t>
            </a:r>
            <a:endParaRPr sz="2400" b="1" i="0" u="none" strike="noStrike" cap="none" dirty="0">
              <a:solidFill>
                <a:srgbClr val="295269"/>
              </a:solidFill>
              <a:latin typeface="Roboto"/>
              <a:ea typeface="Roboto"/>
              <a:cs typeface="Roboto"/>
              <a:sym typeface="Roboto"/>
            </a:endParaRPr>
          </a:p>
        </p:txBody>
      </p:sp>
      <p:sp>
        <p:nvSpPr>
          <p:cNvPr id="331" name="Shape 331"/>
          <p:cNvSpPr txBox="1"/>
          <p:nvPr/>
        </p:nvSpPr>
        <p:spPr>
          <a:xfrm>
            <a:off x="102910" y="865091"/>
            <a:ext cx="4920900" cy="1832005"/>
          </a:xfrm>
          <a:prstGeom prst="rect">
            <a:avLst/>
          </a:prstGeom>
          <a:noFill/>
          <a:ln w="9525" cap="flat" cmpd="sng">
            <a:no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Clr>
                <a:srgbClr val="000000"/>
              </a:buClr>
              <a:buSzPts val="1200"/>
              <a:buFont typeface="Arial" panose="020B0604020202020204" pitchFamily="34" charset="0"/>
              <a:buChar char="•"/>
            </a:pPr>
            <a:r>
              <a:rPr lang="en-US" sz="1200" b="0" i="0" u="none" strike="noStrike" cap="none" dirty="0">
                <a:solidFill>
                  <a:srgbClr val="000000"/>
                </a:solidFill>
                <a:latin typeface="Roboto"/>
                <a:ea typeface="Roboto"/>
                <a:cs typeface="Roboto"/>
                <a:sym typeface="Roboto"/>
              </a:rPr>
              <a:t>1000 users took the quiz</a:t>
            </a:r>
          </a:p>
          <a:p>
            <a:pPr marL="171450" marR="0" lvl="0" indent="-171450" algn="l" rtl="0">
              <a:lnSpc>
                <a:spcPct val="115000"/>
              </a:lnSpc>
              <a:spcBef>
                <a:spcPts val="0"/>
              </a:spcBef>
              <a:spcAft>
                <a:spcPts val="0"/>
              </a:spcAft>
              <a:buClr>
                <a:srgbClr val="000000"/>
              </a:buClr>
              <a:buSzPts val="1200"/>
              <a:buFont typeface="Arial" panose="020B0604020202020204" pitchFamily="34" charset="0"/>
              <a:buChar char="•"/>
            </a:pPr>
            <a:r>
              <a:rPr lang="en-US" sz="1200" dirty="0">
                <a:latin typeface="Roboto"/>
                <a:ea typeface="Roboto"/>
                <a:cs typeface="Roboto"/>
                <a:sym typeface="Roboto"/>
              </a:rPr>
              <a:t>750 users signed up for the home try-on trial</a:t>
            </a:r>
          </a:p>
          <a:p>
            <a:pPr lvl="4">
              <a:lnSpc>
                <a:spcPct val="115000"/>
              </a:lnSpc>
              <a:buSzPts val="1200"/>
            </a:pPr>
            <a:r>
              <a:rPr lang="en-US" sz="1200" dirty="0">
                <a:latin typeface="Roboto"/>
                <a:ea typeface="Roboto"/>
                <a:cs typeface="Roboto"/>
                <a:sym typeface="Roboto"/>
              </a:rPr>
              <a:t>     </a:t>
            </a:r>
          </a:p>
          <a:p>
            <a:pPr lvl="4">
              <a:lnSpc>
                <a:spcPct val="115000"/>
              </a:lnSpc>
              <a:buSzPts val="1200"/>
            </a:pPr>
            <a:endParaRPr lang="en-US" sz="1200" dirty="0">
              <a:latin typeface="Roboto"/>
              <a:ea typeface="Roboto"/>
              <a:cs typeface="Roboto"/>
              <a:sym typeface="Roboto"/>
            </a:endParaRPr>
          </a:p>
          <a:p>
            <a:pPr marL="171450" marR="0" lvl="0" indent="-171450" algn="l" rtl="0">
              <a:lnSpc>
                <a:spcPct val="115000"/>
              </a:lnSpc>
              <a:spcBef>
                <a:spcPts val="0"/>
              </a:spcBef>
              <a:spcAft>
                <a:spcPts val="0"/>
              </a:spcAft>
              <a:buClr>
                <a:srgbClr val="000000"/>
              </a:buClr>
              <a:buSzPts val="1200"/>
              <a:buFont typeface="Arial" panose="020B0604020202020204" pitchFamily="34" charset="0"/>
              <a:buChar char="•"/>
            </a:pPr>
            <a:r>
              <a:rPr lang="en-US" sz="1200" b="0" i="0" u="none" strike="noStrike" cap="none" dirty="0">
                <a:solidFill>
                  <a:srgbClr val="000000"/>
                </a:solidFill>
                <a:latin typeface="Roboto"/>
                <a:ea typeface="Roboto"/>
                <a:cs typeface="Roboto"/>
                <a:sym typeface="Roboto"/>
              </a:rPr>
              <a:t>495 </a:t>
            </a:r>
            <a:r>
              <a:rPr lang="en-US" sz="1200" dirty="0">
                <a:latin typeface="Roboto"/>
                <a:ea typeface="Roboto"/>
                <a:cs typeface="Roboto"/>
                <a:sym typeface="Roboto"/>
              </a:rPr>
              <a:t>home try-on users ended up making a purchase </a:t>
            </a:r>
          </a:p>
        </p:txBody>
      </p:sp>
      <p:sp>
        <p:nvSpPr>
          <p:cNvPr id="7" name="TextBox 6">
            <a:extLst>
              <a:ext uri="{FF2B5EF4-FFF2-40B4-BE49-F238E27FC236}">
                <a16:creationId xmlns:a16="http://schemas.microsoft.com/office/drawing/2014/main" id="{FE7394AE-06D2-4EDD-AA8E-0CB3C9B4B71B}"/>
              </a:ext>
            </a:extLst>
          </p:cNvPr>
          <p:cNvSpPr txBox="1"/>
          <p:nvPr/>
        </p:nvSpPr>
        <p:spPr>
          <a:xfrm>
            <a:off x="311699" y="1372921"/>
            <a:ext cx="3918857" cy="461665"/>
          </a:xfrm>
          <a:prstGeom prst="rect">
            <a:avLst/>
          </a:prstGeom>
          <a:noFill/>
        </p:spPr>
        <p:txBody>
          <a:bodyPr wrap="square" rtlCol="0">
            <a:spAutoFit/>
          </a:bodyPr>
          <a:lstStyle/>
          <a:p>
            <a:pPr marL="285750" indent="-285750">
              <a:buFont typeface="Wingdings" panose="05000000000000000000" pitchFamily="2" charset="2"/>
              <a:buChar char="Ø"/>
            </a:pPr>
            <a:r>
              <a:rPr lang="en-US" sz="1200" dirty="0">
                <a:latin typeface="Roboto"/>
                <a:ea typeface="Roboto"/>
                <a:cs typeface="Roboto"/>
                <a:sym typeface="Roboto"/>
              </a:rPr>
              <a:t>75% conversion from taking the quiz to trying on at home</a:t>
            </a:r>
            <a:endParaRPr lang="en-US" sz="1200" dirty="0"/>
          </a:p>
        </p:txBody>
      </p:sp>
      <p:sp>
        <p:nvSpPr>
          <p:cNvPr id="8" name="TextBox 7">
            <a:extLst>
              <a:ext uri="{FF2B5EF4-FFF2-40B4-BE49-F238E27FC236}">
                <a16:creationId xmlns:a16="http://schemas.microsoft.com/office/drawing/2014/main" id="{001D3104-007C-473E-80D1-5D494B30B26F}"/>
              </a:ext>
            </a:extLst>
          </p:cNvPr>
          <p:cNvSpPr txBox="1"/>
          <p:nvPr/>
        </p:nvSpPr>
        <p:spPr>
          <a:xfrm>
            <a:off x="311699" y="1983648"/>
            <a:ext cx="3657600" cy="646331"/>
          </a:xfrm>
          <a:prstGeom prst="rect">
            <a:avLst/>
          </a:prstGeom>
          <a:noFill/>
        </p:spPr>
        <p:txBody>
          <a:bodyPr wrap="square" rtlCol="0">
            <a:spAutoFit/>
          </a:bodyPr>
          <a:lstStyle/>
          <a:p>
            <a:pPr marL="285750" indent="-285750">
              <a:buFont typeface="Wingdings" panose="05000000000000000000" pitchFamily="2" charset="2"/>
              <a:buChar char="Ø"/>
            </a:pPr>
            <a:r>
              <a:rPr lang="en-US" sz="1200" dirty="0"/>
              <a:t>49.5% conversion from quiz to purchase</a:t>
            </a:r>
          </a:p>
          <a:p>
            <a:pPr marL="285750" indent="-285750">
              <a:buFont typeface="Wingdings" panose="05000000000000000000" pitchFamily="2" charset="2"/>
              <a:buChar char="Ø"/>
            </a:pPr>
            <a:r>
              <a:rPr lang="en-US" sz="1200" dirty="0"/>
              <a:t>66% conversion from home try-on to purchase</a:t>
            </a:r>
          </a:p>
          <a:p>
            <a:pPr marL="285750" indent="-285750">
              <a:buFont typeface="Wingdings" panose="05000000000000000000" pitchFamily="2" charset="2"/>
              <a:buChar char="Ø"/>
            </a:pPr>
            <a:endParaRPr lang="en-US" sz="1200" dirty="0"/>
          </a:p>
        </p:txBody>
      </p:sp>
      <p:pic>
        <p:nvPicPr>
          <p:cNvPr id="12" name="Picture 11">
            <a:extLst>
              <a:ext uri="{FF2B5EF4-FFF2-40B4-BE49-F238E27FC236}">
                <a16:creationId xmlns:a16="http://schemas.microsoft.com/office/drawing/2014/main" id="{A23E52B0-15C0-4DE9-AA02-1DEB93C2D652}"/>
              </a:ext>
            </a:extLst>
          </p:cNvPr>
          <p:cNvPicPr>
            <a:picLocks noChangeAspect="1"/>
          </p:cNvPicPr>
          <p:nvPr/>
        </p:nvPicPr>
        <p:blipFill>
          <a:blip r:embed="rId3"/>
          <a:stretch>
            <a:fillRect/>
          </a:stretch>
        </p:blipFill>
        <p:spPr>
          <a:xfrm>
            <a:off x="914400" y="4278409"/>
            <a:ext cx="7315200" cy="590550"/>
          </a:xfrm>
          <a:prstGeom prst="rect">
            <a:avLst/>
          </a:prstGeom>
        </p:spPr>
      </p:pic>
      <p:pic>
        <p:nvPicPr>
          <p:cNvPr id="13" name="Picture 12">
            <a:extLst>
              <a:ext uri="{FF2B5EF4-FFF2-40B4-BE49-F238E27FC236}">
                <a16:creationId xmlns:a16="http://schemas.microsoft.com/office/drawing/2014/main" id="{E16BCEB6-F789-4387-809C-F16F5EA130C9}"/>
              </a:ext>
            </a:extLst>
          </p:cNvPr>
          <p:cNvPicPr>
            <a:picLocks noChangeAspect="1"/>
          </p:cNvPicPr>
          <p:nvPr/>
        </p:nvPicPr>
        <p:blipFill>
          <a:blip r:embed="rId4"/>
          <a:stretch>
            <a:fillRect/>
          </a:stretch>
        </p:blipFill>
        <p:spPr>
          <a:xfrm>
            <a:off x="4525743" y="172501"/>
            <a:ext cx="4306557" cy="3864468"/>
          </a:xfrm>
          <a:prstGeom prst="rect">
            <a:avLst/>
          </a:prstGeom>
        </p:spPr>
      </p:pic>
    </p:spTree>
    <p:extLst>
      <p:ext uri="{BB962C8B-B14F-4D97-AF65-F5344CB8AC3E}">
        <p14:creationId xmlns:p14="http://schemas.microsoft.com/office/powerpoint/2010/main" val="2913945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dirty="0">
                <a:solidFill>
                  <a:schemeClr val="lt1"/>
                </a:solidFill>
                <a:latin typeface="Roboto Black"/>
                <a:ea typeface="Roboto Black"/>
                <a:cs typeface="Roboto Black"/>
                <a:sym typeface="Roboto Black"/>
              </a:rPr>
              <a:t>4</a:t>
            </a:r>
            <a:r>
              <a:rPr lang="en" sz="4800" b="0" i="0" u="none" strike="noStrike" cap="none" dirty="0">
                <a:solidFill>
                  <a:schemeClr val="lt1"/>
                </a:solidFill>
                <a:latin typeface="Roboto Black"/>
                <a:ea typeface="Roboto Black"/>
                <a:cs typeface="Roboto Black"/>
                <a:sym typeface="Roboto Black"/>
              </a:rPr>
              <a:t>. </a:t>
            </a:r>
            <a:r>
              <a:rPr lang="en-US" sz="4800" dirty="0">
                <a:solidFill>
                  <a:schemeClr val="lt1"/>
                </a:solidFill>
                <a:latin typeface="Roboto Black"/>
                <a:ea typeface="Roboto Black"/>
                <a:cs typeface="Roboto Black"/>
                <a:sym typeface="Roboto Black"/>
              </a:rPr>
              <a:t>Discovery </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837914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141765"/>
            <a:ext cx="8520600" cy="5714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4</a:t>
            </a:r>
            <a:r>
              <a:rPr lang="en" sz="2400" b="1" i="0" u="none" strike="noStrike" cap="none" dirty="0">
                <a:solidFill>
                  <a:srgbClr val="295269"/>
                </a:solidFill>
                <a:latin typeface="Roboto"/>
                <a:ea typeface="Roboto"/>
                <a:cs typeface="Roboto"/>
                <a:sym typeface="Roboto"/>
              </a:rPr>
              <a:t>.1 </a:t>
            </a:r>
            <a:r>
              <a:rPr lang="en-US" sz="2400" b="1" dirty="0">
                <a:solidFill>
                  <a:srgbClr val="295269"/>
                </a:solidFill>
                <a:latin typeface="Roboto"/>
                <a:ea typeface="Roboto"/>
                <a:cs typeface="Roboto"/>
                <a:sym typeface="Roboto"/>
              </a:rPr>
              <a:t>Discovery</a:t>
            </a:r>
            <a:r>
              <a:rPr lang="en-US" sz="2400" b="1" i="0" u="none" strike="noStrike" cap="none" dirty="0">
                <a:solidFill>
                  <a:srgbClr val="295269"/>
                </a:solidFill>
                <a:latin typeface="Roboto"/>
                <a:ea typeface="Roboto"/>
                <a:cs typeface="Roboto"/>
                <a:sym typeface="Roboto"/>
              </a:rPr>
              <a:t> (Style Quiz)</a:t>
            </a:r>
            <a:endParaRPr sz="2400" b="1" i="0" u="none" strike="noStrike" cap="none" dirty="0">
              <a:solidFill>
                <a:srgbClr val="295269"/>
              </a:solidFill>
              <a:latin typeface="Roboto"/>
              <a:ea typeface="Roboto"/>
              <a:cs typeface="Roboto"/>
              <a:sym typeface="Roboto"/>
            </a:endParaRPr>
          </a:p>
        </p:txBody>
      </p:sp>
      <p:pic>
        <p:nvPicPr>
          <p:cNvPr id="3" name="Picture 2">
            <a:extLst>
              <a:ext uri="{FF2B5EF4-FFF2-40B4-BE49-F238E27FC236}">
                <a16:creationId xmlns:a16="http://schemas.microsoft.com/office/drawing/2014/main" id="{E6D38B8D-E605-4784-91AA-C26D3E05869F}"/>
              </a:ext>
            </a:extLst>
          </p:cNvPr>
          <p:cNvPicPr>
            <a:picLocks noChangeAspect="1"/>
          </p:cNvPicPr>
          <p:nvPr/>
        </p:nvPicPr>
        <p:blipFill>
          <a:blip r:embed="rId3"/>
          <a:stretch>
            <a:fillRect/>
          </a:stretch>
        </p:blipFill>
        <p:spPr>
          <a:xfrm>
            <a:off x="4570076" y="481265"/>
            <a:ext cx="2862322" cy="3870780"/>
          </a:xfrm>
          <a:prstGeom prst="rect">
            <a:avLst/>
          </a:prstGeom>
        </p:spPr>
      </p:pic>
      <p:sp>
        <p:nvSpPr>
          <p:cNvPr id="4" name="TextBox 3">
            <a:extLst>
              <a:ext uri="{FF2B5EF4-FFF2-40B4-BE49-F238E27FC236}">
                <a16:creationId xmlns:a16="http://schemas.microsoft.com/office/drawing/2014/main" id="{14DCB606-10AB-4779-AF04-10AF00E4722F}"/>
              </a:ext>
            </a:extLst>
          </p:cNvPr>
          <p:cNvSpPr txBox="1"/>
          <p:nvPr/>
        </p:nvSpPr>
        <p:spPr>
          <a:xfrm>
            <a:off x="311699" y="791455"/>
            <a:ext cx="4429349" cy="830997"/>
          </a:xfrm>
          <a:prstGeom prst="rect">
            <a:avLst/>
          </a:prstGeom>
          <a:noFill/>
        </p:spPr>
        <p:txBody>
          <a:bodyPr wrap="square" rtlCol="0">
            <a:spAutoFit/>
          </a:bodyPr>
          <a:lstStyle/>
          <a:p>
            <a:pPr marL="171450" indent="-171450">
              <a:buFont typeface="Arial" panose="020B0604020202020204" pitchFamily="34" charset="0"/>
              <a:buChar char="•"/>
            </a:pPr>
            <a:r>
              <a:rPr lang="en-US" sz="1200" dirty="0"/>
              <a:t>The tables on the right represent some basic insights into the style quiz that users took.</a:t>
            </a:r>
          </a:p>
          <a:p>
            <a:pPr marL="171450" indent="-171450">
              <a:buFont typeface="Arial" panose="020B0604020202020204" pitchFamily="34" charset="0"/>
              <a:buChar char="•"/>
            </a:pPr>
            <a:r>
              <a:rPr lang="en-US" sz="1200" dirty="0"/>
              <a:t>Out of the 1000 users that took the quiz:</a:t>
            </a:r>
          </a:p>
          <a:p>
            <a:endParaRPr lang="en-US" sz="1200" dirty="0"/>
          </a:p>
        </p:txBody>
      </p:sp>
      <p:sp>
        <p:nvSpPr>
          <p:cNvPr id="10" name="TextBox 9">
            <a:extLst>
              <a:ext uri="{FF2B5EF4-FFF2-40B4-BE49-F238E27FC236}">
                <a16:creationId xmlns:a16="http://schemas.microsoft.com/office/drawing/2014/main" id="{62E1D34C-0919-401D-9955-8054EF2CEA79}"/>
              </a:ext>
            </a:extLst>
          </p:cNvPr>
          <p:cNvSpPr txBox="1"/>
          <p:nvPr/>
        </p:nvSpPr>
        <p:spPr>
          <a:xfrm>
            <a:off x="436733" y="1369626"/>
            <a:ext cx="3911173" cy="1908215"/>
          </a:xfrm>
          <a:prstGeom prst="rect">
            <a:avLst/>
          </a:prstGeom>
          <a:noFill/>
        </p:spPr>
        <p:txBody>
          <a:bodyPr wrap="square" rtlCol="0">
            <a:spAutoFit/>
          </a:bodyPr>
          <a:lstStyle/>
          <a:p>
            <a:pPr marL="285750" indent="-285750">
              <a:buFont typeface="Wingdings" panose="05000000000000000000" pitchFamily="2" charset="2"/>
              <a:buChar char="Ø"/>
            </a:pPr>
            <a:r>
              <a:rPr lang="en-US" sz="1200" dirty="0"/>
              <a:t>99 were not sure what style they preferred (almost 10%).</a:t>
            </a:r>
          </a:p>
          <a:p>
            <a:pPr marL="285750" indent="-285750">
              <a:buFont typeface="Wingdings" panose="05000000000000000000" pitchFamily="2" charset="2"/>
              <a:buChar char="Ø"/>
            </a:pPr>
            <a:r>
              <a:rPr lang="en-US" sz="1200" dirty="0"/>
              <a:t>97 users did not have a preference on shape (almost 10%).</a:t>
            </a:r>
          </a:p>
          <a:p>
            <a:pPr marL="285750" indent="-285750">
              <a:buFont typeface="Wingdings" panose="05000000000000000000" pitchFamily="2" charset="2"/>
              <a:buChar char="Ø"/>
            </a:pPr>
            <a:r>
              <a:rPr lang="en-US" sz="1200" dirty="0"/>
              <a:t>89 users were not sure about what fit they preferred (about 9%).</a:t>
            </a:r>
          </a:p>
          <a:p>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p:txBody>
      </p:sp>
      <p:sp>
        <p:nvSpPr>
          <p:cNvPr id="12" name="TextBox 11">
            <a:extLst>
              <a:ext uri="{FF2B5EF4-FFF2-40B4-BE49-F238E27FC236}">
                <a16:creationId xmlns:a16="http://schemas.microsoft.com/office/drawing/2014/main" id="{F45F0F41-8C3E-4632-B0B4-50806F83C6FF}"/>
              </a:ext>
            </a:extLst>
          </p:cNvPr>
          <p:cNvSpPr txBox="1"/>
          <p:nvPr/>
        </p:nvSpPr>
        <p:spPr>
          <a:xfrm>
            <a:off x="311699" y="2571750"/>
            <a:ext cx="4260301" cy="1015663"/>
          </a:xfrm>
          <a:prstGeom prst="rect">
            <a:avLst/>
          </a:prstGeom>
          <a:noFill/>
        </p:spPr>
        <p:txBody>
          <a:bodyPr wrap="square" rtlCol="0">
            <a:spAutoFit/>
          </a:bodyPr>
          <a:lstStyle/>
          <a:p>
            <a:pPr marL="171450" indent="-171450">
              <a:buFont typeface="Arial" panose="020B0604020202020204" pitchFamily="34" charset="0"/>
              <a:buChar char="•"/>
            </a:pPr>
            <a:r>
              <a:rPr lang="en-US" sz="1200" dirty="0"/>
              <a:t>Tortoise was the top color with 292 users choosing that color on the quiz.</a:t>
            </a:r>
          </a:p>
          <a:p>
            <a:pPr marL="171450" indent="-171450">
              <a:buFont typeface="Arial" panose="020B0604020202020204" pitchFamily="34" charset="0"/>
              <a:buChar char="•"/>
            </a:pPr>
            <a:r>
              <a:rPr lang="en-US" sz="1200" dirty="0"/>
              <a:t>The majority of users preferred women’s style eyewear (469 users).</a:t>
            </a:r>
          </a:p>
          <a:p>
            <a:endParaRPr lang="en-US" sz="1200" dirty="0"/>
          </a:p>
        </p:txBody>
      </p:sp>
      <p:pic>
        <p:nvPicPr>
          <p:cNvPr id="13" name="Picture 12">
            <a:extLst>
              <a:ext uri="{FF2B5EF4-FFF2-40B4-BE49-F238E27FC236}">
                <a16:creationId xmlns:a16="http://schemas.microsoft.com/office/drawing/2014/main" id="{81C6E4CB-0028-43E6-A4EF-F39F0B74014F}"/>
              </a:ext>
            </a:extLst>
          </p:cNvPr>
          <p:cNvPicPr>
            <a:picLocks noChangeAspect="1"/>
          </p:cNvPicPr>
          <p:nvPr/>
        </p:nvPicPr>
        <p:blipFill>
          <a:blip r:embed="rId4"/>
          <a:stretch>
            <a:fillRect/>
          </a:stretch>
        </p:blipFill>
        <p:spPr>
          <a:xfrm>
            <a:off x="7504310" y="427477"/>
            <a:ext cx="1390507" cy="3934278"/>
          </a:xfrm>
          <a:prstGeom prst="rect">
            <a:avLst/>
          </a:prstGeom>
        </p:spPr>
      </p:pic>
    </p:spTree>
    <p:extLst>
      <p:ext uri="{BB962C8B-B14F-4D97-AF65-F5344CB8AC3E}">
        <p14:creationId xmlns:p14="http://schemas.microsoft.com/office/powerpoint/2010/main" val="3494083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141765"/>
            <a:ext cx="8520600" cy="5714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4</a:t>
            </a:r>
            <a:r>
              <a:rPr lang="en" sz="2400" b="1" i="0" u="none" strike="noStrike" cap="none" dirty="0">
                <a:solidFill>
                  <a:srgbClr val="295269"/>
                </a:solidFill>
                <a:latin typeface="Roboto"/>
                <a:ea typeface="Roboto"/>
                <a:cs typeface="Roboto"/>
                <a:sym typeface="Roboto"/>
              </a:rPr>
              <a:t>.2 </a:t>
            </a:r>
            <a:r>
              <a:rPr lang="en-US" sz="2400" b="1" i="0" u="none" strike="noStrike" cap="none" dirty="0">
                <a:solidFill>
                  <a:srgbClr val="295269"/>
                </a:solidFill>
                <a:latin typeface="Roboto"/>
                <a:ea typeface="Roboto"/>
                <a:cs typeface="Roboto"/>
                <a:sym typeface="Roboto"/>
              </a:rPr>
              <a:t>Discovery (Purchases)</a:t>
            </a:r>
            <a:endParaRPr sz="2400" b="1" i="0" u="none" strike="noStrike" cap="none" dirty="0">
              <a:solidFill>
                <a:srgbClr val="295269"/>
              </a:solidFill>
              <a:latin typeface="Roboto"/>
              <a:ea typeface="Roboto"/>
              <a:cs typeface="Roboto"/>
              <a:sym typeface="Roboto"/>
            </a:endParaRPr>
          </a:p>
        </p:txBody>
      </p:sp>
      <p:pic>
        <p:nvPicPr>
          <p:cNvPr id="5" name="Picture 4">
            <a:extLst>
              <a:ext uri="{FF2B5EF4-FFF2-40B4-BE49-F238E27FC236}">
                <a16:creationId xmlns:a16="http://schemas.microsoft.com/office/drawing/2014/main" id="{D332F328-B774-4A44-985B-6463D53037F8}"/>
              </a:ext>
            </a:extLst>
          </p:cNvPr>
          <p:cNvPicPr>
            <a:picLocks noChangeAspect="1"/>
          </p:cNvPicPr>
          <p:nvPr/>
        </p:nvPicPr>
        <p:blipFill>
          <a:blip r:embed="rId3"/>
          <a:stretch>
            <a:fillRect/>
          </a:stretch>
        </p:blipFill>
        <p:spPr>
          <a:xfrm>
            <a:off x="5681175" y="743926"/>
            <a:ext cx="2873315" cy="1968753"/>
          </a:xfrm>
          <a:prstGeom prst="rect">
            <a:avLst/>
          </a:prstGeom>
        </p:spPr>
      </p:pic>
      <p:pic>
        <p:nvPicPr>
          <p:cNvPr id="6" name="Picture 5">
            <a:extLst>
              <a:ext uri="{FF2B5EF4-FFF2-40B4-BE49-F238E27FC236}">
                <a16:creationId xmlns:a16="http://schemas.microsoft.com/office/drawing/2014/main" id="{4588C630-A7D3-4614-BBE0-0DA6C8186B8B}"/>
              </a:ext>
            </a:extLst>
          </p:cNvPr>
          <p:cNvPicPr>
            <a:picLocks noChangeAspect="1"/>
          </p:cNvPicPr>
          <p:nvPr/>
        </p:nvPicPr>
        <p:blipFill>
          <a:blip r:embed="rId4"/>
          <a:stretch>
            <a:fillRect/>
          </a:stretch>
        </p:blipFill>
        <p:spPr>
          <a:xfrm>
            <a:off x="2394376" y="3221620"/>
            <a:ext cx="6160114" cy="1504580"/>
          </a:xfrm>
          <a:prstGeom prst="rect">
            <a:avLst/>
          </a:prstGeom>
        </p:spPr>
      </p:pic>
      <p:sp>
        <p:nvSpPr>
          <p:cNvPr id="9" name="TextBox 8">
            <a:extLst>
              <a:ext uri="{FF2B5EF4-FFF2-40B4-BE49-F238E27FC236}">
                <a16:creationId xmlns:a16="http://schemas.microsoft.com/office/drawing/2014/main" id="{966C2668-785D-41C3-A464-DA26D2FB2835}"/>
              </a:ext>
            </a:extLst>
          </p:cNvPr>
          <p:cNvSpPr txBox="1"/>
          <p:nvPr/>
        </p:nvSpPr>
        <p:spPr>
          <a:xfrm>
            <a:off x="311700" y="743926"/>
            <a:ext cx="4936495" cy="1938992"/>
          </a:xfrm>
          <a:prstGeom prst="rect">
            <a:avLst/>
          </a:prstGeom>
          <a:noFill/>
        </p:spPr>
        <p:txBody>
          <a:bodyPr wrap="square" rtlCol="0">
            <a:spAutoFit/>
          </a:bodyPr>
          <a:lstStyle/>
          <a:p>
            <a:pPr marL="285750" indent="-285750">
              <a:buFont typeface="Arial" panose="020B0604020202020204" pitchFamily="34" charset="0"/>
              <a:buChar char="•"/>
            </a:pPr>
            <a:r>
              <a:rPr lang="en-US" sz="1200" dirty="0"/>
              <a:t>The table below represents what was purchased by users</a:t>
            </a:r>
          </a:p>
          <a:p>
            <a:pPr marL="285750" indent="-285750">
              <a:buFont typeface="Arial" panose="020B0604020202020204" pitchFamily="34" charset="0"/>
              <a:buChar char="•"/>
            </a:pPr>
            <a:r>
              <a:rPr lang="en-US" sz="1200" dirty="0"/>
              <a:t>Top men’s style sold in both quantity and dollars was the Dawes, color Driftwood Fade. 107 pairs / $16,050 sold</a:t>
            </a:r>
          </a:p>
          <a:p>
            <a:pPr marL="285750" indent="-285750">
              <a:buFont typeface="Arial" panose="020B0604020202020204" pitchFamily="34" charset="0"/>
              <a:buChar char="•"/>
            </a:pPr>
            <a:r>
              <a:rPr lang="en-US" sz="1200" dirty="0"/>
              <a:t>Top women’s style sold in quantity was the Eugene Narrow, color Rosewood Tortoise. 116 pairs sold</a:t>
            </a:r>
          </a:p>
          <a:p>
            <a:pPr marL="285750" indent="-285750">
              <a:buFont typeface="Arial" panose="020B0604020202020204" pitchFamily="34" charset="0"/>
              <a:buChar char="•"/>
            </a:pPr>
            <a:r>
              <a:rPr lang="en-US" sz="1200" dirty="0"/>
              <a:t>Top women’s style sold in dollars was the Lucy, color Elderflower Crystal. $12,900 sold</a:t>
            </a:r>
          </a:p>
          <a:p>
            <a:pPr marL="285750" indent="-285750">
              <a:buFont typeface="Arial" panose="020B0604020202020204" pitchFamily="34" charset="0"/>
              <a:buChar char="•"/>
            </a:pPr>
            <a:r>
              <a:rPr lang="en-US" sz="1200" dirty="0"/>
              <a:t>243 men’s styles were purchased(49.1%) and 252 women’s styles were purchased(50.9%) making sales evenly distributed between genders.</a:t>
            </a:r>
          </a:p>
        </p:txBody>
      </p:sp>
    </p:spTree>
    <p:extLst>
      <p:ext uri="{BB962C8B-B14F-4D97-AF65-F5344CB8AC3E}">
        <p14:creationId xmlns:p14="http://schemas.microsoft.com/office/powerpoint/2010/main" val="3974272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dirty="0">
                <a:solidFill>
                  <a:schemeClr val="lt1"/>
                </a:solidFill>
                <a:latin typeface="Roboto Black"/>
                <a:ea typeface="Roboto Black"/>
                <a:cs typeface="Roboto Black"/>
                <a:sym typeface="Roboto Black"/>
              </a:rPr>
              <a:t>5. </a:t>
            </a:r>
            <a:r>
              <a:rPr lang="en-US" sz="4800" b="0" i="0" u="none" strike="noStrike" cap="none" dirty="0">
                <a:solidFill>
                  <a:schemeClr val="lt1"/>
                </a:solidFill>
                <a:latin typeface="Roboto Black"/>
                <a:ea typeface="Roboto Black"/>
                <a:cs typeface="Roboto Black"/>
                <a:sym typeface="Roboto Black"/>
              </a:rPr>
              <a:t>Actionable Insight</a:t>
            </a:r>
            <a:r>
              <a:rPr lang="en-US" sz="4800" dirty="0">
                <a:solidFill>
                  <a:schemeClr val="lt1"/>
                </a:solidFill>
                <a:latin typeface="Roboto Black"/>
                <a:ea typeface="Roboto Black"/>
                <a:cs typeface="Roboto Black"/>
                <a:sym typeface="Roboto Black"/>
              </a:rPr>
              <a:t> </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688932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141765"/>
            <a:ext cx="8520600" cy="5714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5.1 </a:t>
            </a:r>
            <a:r>
              <a:rPr lang="en-US" sz="2400" b="1" dirty="0">
                <a:solidFill>
                  <a:srgbClr val="295269"/>
                </a:solidFill>
                <a:latin typeface="Roboto"/>
                <a:ea typeface="Roboto"/>
                <a:cs typeface="Roboto"/>
                <a:sym typeface="Roboto"/>
              </a:rPr>
              <a:t>Actionable Insight</a:t>
            </a:r>
            <a:endParaRPr sz="2400" b="1" i="0" u="none" strike="noStrike" cap="none" dirty="0">
              <a:solidFill>
                <a:srgbClr val="295269"/>
              </a:solidFill>
              <a:latin typeface="Roboto"/>
              <a:ea typeface="Roboto"/>
              <a:cs typeface="Roboto"/>
              <a:sym typeface="Roboto"/>
            </a:endParaRPr>
          </a:p>
        </p:txBody>
      </p:sp>
      <p:sp>
        <p:nvSpPr>
          <p:cNvPr id="2" name="TextBox 1">
            <a:extLst>
              <a:ext uri="{FF2B5EF4-FFF2-40B4-BE49-F238E27FC236}">
                <a16:creationId xmlns:a16="http://schemas.microsoft.com/office/drawing/2014/main" id="{DD7BC807-2E5B-4CED-B59B-5FDE1E48D80C}"/>
              </a:ext>
            </a:extLst>
          </p:cNvPr>
          <p:cNvSpPr txBox="1"/>
          <p:nvPr/>
        </p:nvSpPr>
        <p:spPr>
          <a:xfrm>
            <a:off x="311700" y="846751"/>
            <a:ext cx="7218653" cy="4154984"/>
          </a:xfrm>
          <a:prstGeom prst="rect">
            <a:avLst/>
          </a:prstGeom>
          <a:noFill/>
        </p:spPr>
        <p:txBody>
          <a:bodyPr wrap="square" rtlCol="0">
            <a:spAutoFit/>
          </a:bodyPr>
          <a:lstStyle/>
          <a:p>
            <a:pPr marL="285750" indent="-285750">
              <a:buFont typeface="Arial" panose="020B0604020202020204" pitchFamily="34" charset="0"/>
              <a:buChar char="•"/>
            </a:pPr>
            <a:r>
              <a:rPr lang="en-US" sz="1200" dirty="0"/>
              <a:t>The last question on the survey should be changed or taken out all together with having the lowest completion rate. It would shorten the survey and yield higher overall completion rates as a whole.</a:t>
            </a:r>
          </a:p>
          <a:p>
            <a:pPr marL="285750" indent="-285750">
              <a:buFont typeface="Arial" panose="020B0604020202020204" pitchFamily="34" charset="0"/>
              <a:buChar char="•"/>
            </a:pPr>
            <a:r>
              <a:rPr lang="en-US" sz="1200" dirty="0"/>
              <a:t>A couple possible questions to ask in the survey: 1) is the user looking for eyewear for themselves or as a gift? 2) is the user male or female? This may help to distinguish what gender the majority of the users visiting and making purchases are. You can not conclude this based off of what was purchased as we do not know if a user was buying for themselves or someone else.</a:t>
            </a:r>
          </a:p>
          <a:p>
            <a:pPr marL="285750" indent="-285750">
              <a:buFont typeface="Arial" panose="020B0604020202020204" pitchFamily="34" charset="0"/>
              <a:buChar char="•"/>
            </a:pPr>
            <a:r>
              <a:rPr lang="en-US" sz="1200" dirty="0"/>
              <a:t>With the number of people who converted to purchasing eyewear after trying on 5 pairs vs. 3 pairs at home (79% vs. 53%), I would be in favor of pushing the try-on 5 pairs to help increase sales conversion rate.</a:t>
            </a:r>
          </a:p>
          <a:p>
            <a:pPr marL="285750" indent="-285750">
              <a:buFont typeface="Arial" panose="020B0604020202020204" pitchFamily="34" charset="0"/>
              <a:buChar char="•"/>
            </a:pPr>
            <a:r>
              <a:rPr lang="en-US" sz="1200" dirty="0"/>
              <a:t>There should be a way of getting/recording feedback from the people who participated in the home try-on to see what products are hot or not and why.</a:t>
            </a:r>
          </a:p>
          <a:p>
            <a:pPr marL="285750" indent="-285750">
              <a:buFont typeface="Arial" panose="020B0604020202020204" pitchFamily="34" charset="0"/>
              <a:buChar char="•"/>
            </a:pPr>
            <a:r>
              <a:rPr lang="en-US" sz="1200" dirty="0"/>
              <a:t>The most popular eyewear purchased (in dollars) were the most expensive of the group for men’s and women’s styles. There is no data on inventory or cost of goods sold, but one could conclude that if the price was discounted a little then sales may increase in pairs sold and dollars sold. </a:t>
            </a:r>
          </a:p>
          <a:p>
            <a:pPr marL="285750" indent="-285750">
              <a:buFont typeface="Arial" panose="020B0604020202020204" pitchFamily="34" charset="0"/>
              <a:buChar char="•"/>
            </a:pPr>
            <a:r>
              <a:rPr lang="en-US" sz="1200" dirty="0"/>
              <a:t>There could be some targeted emails to the 250 users that took the quiz but opted out of the home try-on to incentivize them to sign-up for the home try-on to help improve conversion rates.</a:t>
            </a:r>
          </a:p>
          <a:p>
            <a:endParaRPr lang="en-US" sz="1200" dirty="0"/>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endParaRPr lang="en-US" sz="1200" dirty="0"/>
          </a:p>
        </p:txBody>
      </p:sp>
    </p:spTree>
    <p:extLst>
      <p:ext uri="{BB962C8B-B14F-4D97-AF65-F5344CB8AC3E}">
        <p14:creationId xmlns:p14="http://schemas.microsoft.com/office/powerpoint/2010/main" val="18114906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800"/>
              <a:buFont typeface="Roboto"/>
              <a:buNone/>
            </a:pPr>
            <a:r>
              <a:rPr lang="en-US" sz="2800" b="1" i="0" u="none" strike="noStrike" cap="none" dirty="0">
                <a:solidFill>
                  <a:srgbClr val="295269"/>
                </a:solidFill>
                <a:latin typeface="Roboto"/>
                <a:ea typeface="Roboto"/>
                <a:cs typeface="Roboto"/>
                <a:sym typeface="Roboto"/>
              </a:rPr>
              <a:t>T</a:t>
            </a:r>
            <a:r>
              <a:rPr lang="en" sz="2800" b="1" i="0" u="none" strike="noStrike" cap="none" dirty="0">
                <a:solidFill>
                  <a:srgbClr val="295269"/>
                </a:solidFill>
                <a:latin typeface="Roboto"/>
                <a:ea typeface="Roboto"/>
                <a:cs typeface="Roboto"/>
                <a:sym typeface="Roboto"/>
              </a:rPr>
              <a:t>able of Contents</a:t>
            </a:r>
            <a:endParaRPr sz="2800" b="1" i="0" u="none" strike="noStrike" cap="none" dirty="0">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76200" marR="0" lvl="0" algn="l" rtl="0">
              <a:lnSpc>
                <a:spcPct val="115000"/>
              </a:lnSpc>
              <a:spcBef>
                <a:spcPts val="1100"/>
              </a:spcBef>
              <a:spcAft>
                <a:spcPts val="0"/>
              </a:spcAft>
              <a:buClr>
                <a:srgbClr val="222222"/>
              </a:buClr>
              <a:buSzPts val="2400"/>
            </a:pPr>
            <a:r>
              <a:rPr lang="en-US" sz="2400" b="0" i="0" u="none" strike="noStrike" cap="none" dirty="0">
                <a:solidFill>
                  <a:srgbClr val="222222"/>
                </a:solidFill>
                <a:highlight>
                  <a:srgbClr val="FFFFFF"/>
                </a:highlight>
                <a:latin typeface="Roboto"/>
                <a:ea typeface="Roboto"/>
                <a:cs typeface="Roboto"/>
                <a:sym typeface="Roboto"/>
              </a:rPr>
              <a:t>1. Quiz Funnel</a:t>
            </a:r>
            <a:endParaRPr sz="2400" b="0" i="0" u="none" strike="noStrike" cap="none" dirty="0">
              <a:solidFill>
                <a:srgbClr val="222222"/>
              </a:solidFill>
              <a:highlight>
                <a:srgbClr val="FFFFFF"/>
              </a:highlight>
              <a:latin typeface="Roboto"/>
              <a:ea typeface="Roboto"/>
              <a:cs typeface="Roboto"/>
              <a:sym typeface="Roboto"/>
            </a:endParaRPr>
          </a:p>
          <a:p>
            <a:pPr marL="76200" marR="0" lvl="0" algn="l" rtl="0">
              <a:lnSpc>
                <a:spcPct val="115000"/>
              </a:lnSpc>
              <a:spcBef>
                <a:spcPts val="0"/>
              </a:spcBef>
              <a:spcAft>
                <a:spcPts val="0"/>
              </a:spcAft>
              <a:buClr>
                <a:srgbClr val="222222"/>
              </a:buClr>
              <a:buSzPts val="2400"/>
            </a:pPr>
            <a:r>
              <a:rPr lang="en" sz="2400" dirty="0">
                <a:solidFill>
                  <a:srgbClr val="222222"/>
                </a:solidFill>
                <a:highlight>
                  <a:srgbClr val="FFFFFF"/>
                </a:highlight>
                <a:latin typeface="Roboto"/>
                <a:ea typeface="Roboto"/>
                <a:cs typeface="Roboto"/>
                <a:sym typeface="Roboto"/>
              </a:rPr>
              <a:t>2. A/B Testing with Home Try-On Funnel</a:t>
            </a:r>
          </a:p>
          <a:p>
            <a:pPr marL="76200" marR="0" lvl="0" algn="l" rtl="0">
              <a:lnSpc>
                <a:spcPct val="115000"/>
              </a:lnSpc>
              <a:spcBef>
                <a:spcPts val="0"/>
              </a:spcBef>
              <a:spcAft>
                <a:spcPts val="0"/>
              </a:spcAft>
              <a:buClr>
                <a:srgbClr val="222222"/>
              </a:buClr>
              <a:buSzPts val="2400"/>
            </a:pPr>
            <a:r>
              <a:rPr lang="en" sz="2400" b="0" i="0" u="none" strike="noStrike" cap="none" dirty="0">
                <a:solidFill>
                  <a:srgbClr val="222222"/>
                </a:solidFill>
                <a:highlight>
                  <a:srgbClr val="FFFFFF"/>
                </a:highlight>
                <a:latin typeface="Roboto"/>
                <a:ea typeface="Roboto"/>
                <a:cs typeface="Roboto"/>
                <a:sym typeface="Roboto"/>
              </a:rPr>
              <a:t>3.</a:t>
            </a:r>
            <a:r>
              <a:rPr lang="en" sz="2400" dirty="0">
                <a:solidFill>
                  <a:srgbClr val="222222"/>
                </a:solidFill>
                <a:highlight>
                  <a:srgbClr val="FFFFFF"/>
                </a:highlight>
                <a:latin typeface="Roboto"/>
                <a:ea typeface="Roboto"/>
                <a:cs typeface="Roboto"/>
                <a:sym typeface="Roboto"/>
              </a:rPr>
              <a:t> </a:t>
            </a:r>
            <a:r>
              <a:rPr lang="en-US" sz="2400" dirty="0">
                <a:solidFill>
                  <a:srgbClr val="222222"/>
                </a:solidFill>
                <a:highlight>
                  <a:srgbClr val="FFFFFF"/>
                </a:highlight>
                <a:latin typeface="Roboto"/>
                <a:ea typeface="Roboto"/>
                <a:cs typeface="Roboto"/>
                <a:sym typeface="Roboto"/>
              </a:rPr>
              <a:t>Conversion Totals</a:t>
            </a:r>
          </a:p>
          <a:p>
            <a:pPr marL="76200" marR="0" lvl="0" algn="l" rtl="0">
              <a:lnSpc>
                <a:spcPct val="115000"/>
              </a:lnSpc>
              <a:spcBef>
                <a:spcPts val="0"/>
              </a:spcBef>
              <a:spcAft>
                <a:spcPts val="0"/>
              </a:spcAft>
              <a:buClr>
                <a:srgbClr val="222222"/>
              </a:buClr>
              <a:buSzPts val="2400"/>
            </a:pPr>
            <a:r>
              <a:rPr lang="en-US" sz="2400" b="0" i="0" u="none" strike="noStrike" cap="none" dirty="0">
                <a:solidFill>
                  <a:srgbClr val="222222"/>
                </a:solidFill>
                <a:highlight>
                  <a:srgbClr val="FFFFFF"/>
                </a:highlight>
                <a:latin typeface="Roboto"/>
                <a:ea typeface="Roboto"/>
                <a:cs typeface="Roboto"/>
                <a:sym typeface="Roboto"/>
              </a:rPr>
              <a:t>4. Discovery</a:t>
            </a:r>
          </a:p>
          <a:p>
            <a:pPr marL="76200" marR="0" lvl="0" algn="l" rtl="0">
              <a:lnSpc>
                <a:spcPct val="115000"/>
              </a:lnSpc>
              <a:spcBef>
                <a:spcPts val="0"/>
              </a:spcBef>
              <a:spcAft>
                <a:spcPts val="0"/>
              </a:spcAft>
              <a:buClr>
                <a:srgbClr val="222222"/>
              </a:buClr>
              <a:buSzPts val="2400"/>
            </a:pPr>
            <a:r>
              <a:rPr lang="en-US" sz="2400" dirty="0">
                <a:solidFill>
                  <a:srgbClr val="222222"/>
                </a:solidFill>
                <a:highlight>
                  <a:srgbClr val="FFFFFF"/>
                </a:highlight>
                <a:latin typeface="Roboto"/>
                <a:ea typeface="Roboto"/>
                <a:cs typeface="Roboto"/>
                <a:sym typeface="Roboto"/>
              </a:rPr>
              <a:t>5. Actionable Insight</a:t>
            </a:r>
            <a:endParaRPr sz="2400" b="0" i="0" u="none" strike="noStrike" cap="none"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dirty="0">
                <a:solidFill>
                  <a:schemeClr val="lt1"/>
                </a:solidFill>
                <a:latin typeface="Roboto Black"/>
                <a:ea typeface="Roboto Black"/>
                <a:cs typeface="Roboto Black"/>
                <a:sym typeface="Roboto Black"/>
              </a:rPr>
              <a:t>1. </a:t>
            </a:r>
            <a:r>
              <a:rPr lang="en-US" sz="4800" b="0" i="0" u="none" strike="noStrike" cap="none" dirty="0">
                <a:solidFill>
                  <a:schemeClr val="lt1"/>
                </a:solidFill>
                <a:latin typeface="Roboto Black"/>
                <a:ea typeface="Roboto Black"/>
                <a:cs typeface="Roboto Black"/>
                <a:sym typeface="Roboto Black"/>
              </a:rPr>
              <a:t>Quiz Funnel</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48200" y="292625"/>
            <a:ext cx="8520600" cy="5714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1.1 </a:t>
            </a:r>
            <a:r>
              <a:rPr lang="en-US" sz="2400" b="1" i="0" u="none" strike="noStrike" cap="none" dirty="0">
                <a:solidFill>
                  <a:srgbClr val="295269"/>
                </a:solidFill>
                <a:latin typeface="Roboto"/>
                <a:ea typeface="Roboto"/>
                <a:cs typeface="Roboto"/>
                <a:sym typeface="Roboto"/>
              </a:rPr>
              <a:t>Quiz Funnel</a:t>
            </a:r>
            <a:endParaRPr sz="2400" b="1" i="0" u="none" strike="noStrike" cap="none" dirty="0">
              <a:solidFill>
                <a:srgbClr val="295269"/>
              </a:solidFill>
              <a:latin typeface="Roboto"/>
              <a:ea typeface="Roboto"/>
              <a:cs typeface="Roboto"/>
              <a:sym typeface="Roboto"/>
            </a:endParaRPr>
          </a:p>
        </p:txBody>
      </p:sp>
      <p:sp>
        <p:nvSpPr>
          <p:cNvPr id="316" name="Shape 316"/>
          <p:cNvSpPr txBox="1"/>
          <p:nvPr/>
        </p:nvSpPr>
        <p:spPr>
          <a:xfrm>
            <a:off x="248200" y="965320"/>
            <a:ext cx="8520600" cy="1370425"/>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The table below represents the data taken from </a:t>
            </a:r>
            <a:r>
              <a:rPr lang="en-US" sz="1200" dirty="0" err="1">
                <a:latin typeface="Roboto"/>
                <a:ea typeface="Roboto"/>
                <a:cs typeface="Roboto"/>
                <a:sym typeface="Roboto"/>
              </a:rPr>
              <a:t>Warby</a:t>
            </a:r>
            <a:r>
              <a:rPr lang="en-US" sz="1200" dirty="0">
                <a:latin typeface="Roboto"/>
                <a:ea typeface="Roboto"/>
                <a:cs typeface="Roboto"/>
                <a:sym typeface="Roboto"/>
              </a:rPr>
              <a:t> Parker’s survey table that was offered to users.</a:t>
            </a:r>
            <a:endParaRPr sz="1200" b="0" i="0" u="none" strike="noStrike" cap="none" dirty="0">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US" sz="1200" b="0" i="0" u="none" strike="noStrike" cap="none" dirty="0">
                <a:solidFill>
                  <a:srgbClr val="000000"/>
                </a:solidFill>
                <a:latin typeface="Roboto"/>
                <a:ea typeface="Roboto"/>
                <a:cs typeface="Roboto"/>
                <a:sym typeface="Roboto"/>
              </a:rPr>
              <a:t>The last question (“When was your last eye exam?”) had the lowest completion rate of the survey.</a:t>
            </a:r>
          </a:p>
          <a:p>
            <a:pPr marL="457200" marR="0" lvl="0" indent="-304800" algn="l" rtl="0">
              <a:lnSpc>
                <a:spcPct val="115000"/>
              </a:lnSpc>
              <a:spcBef>
                <a:spcPts val="0"/>
              </a:spcBef>
              <a:spcAft>
                <a:spcPts val="0"/>
              </a:spcAft>
              <a:buClr>
                <a:srgbClr val="000000"/>
              </a:buClr>
              <a:buSzPts val="1200"/>
              <a:buFont typeface="Roboto"/>
              <a:buChar char="●"/>
            </a:pPr>
            <a:r>
              <a:rPr lang="en-US" sz="1200" dirty="0">
                <a:latin typeface="Roboto"/>
                <a:ea typeface="Roboto"/>
                <a:cs typeface="Roboto"/>
                <a:sym typeface="Roboto"/>
              </a:rPr>
              <a:t>The third question (“ Which shapes do you like?”) had the second lowest completion rate. This may be due to users being indecisive on shape because they are not able to try them on and know for certain.</a:t>
            </a:r>
            <a:r>
              <a:rPr lang="en-US" sz="1200" b="0" i="0" u="none" strike="noStrike" cap="none" dirty="0">
                <a:solidFill>
                  <a:srgbClr val="000000"/>
                </a:solidFill>
                <a:latin typeface="Roboto"/>
                <a:ea typeface="Roboto"/>
                <a:cs typeface="Roboto"/>
                <a:sym typeface="Roboto"/>
              </a:rPr>
              <a:t> </a:t>
            </a: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4290900077"/>
              </p:ext>
            </p:extLst>
          </p:nvPr>
        </p:nvGraphicFramePr>
        <p:xfrm>
          <a:off x="578025" y="2335745"/>
          <a:ext cx="5008748" cy="2146468"/>
        </p:xfrm>
        <a:graphic>
          <a:graphicData uri="http://schemas.openxmlformats.org/drawingml/2006/table">
            <a:tbl>
              <a:tblPr>
                <a:noFill/>
                <a:tableStyleId>{41C52BF7-F10D-42DD-8479-FF2DDF1A0279}</a:tableStyleId>
              </a:tblPr>
              <a:tblGrid>
                <a:gridCol w="1988922">
                  <a:extLst>
                    <a:ext uri="{9D8B030D-6E8A-4147-A177-3AD203B41FA5}">
                      <a16:colId xmlns:a16="http://schemas.microsoft.com/office/drawing/2014/main" val="20000"/>
                    </a:ext>
                  </a:extLst>
                </a:gridCol>
                <a:gridCol w="1545521">
                  <a:extLst>
                    <a:ext uri="{9D8B030D-6E8A-4147-A177-3AD203B41FA5}">
                      <a16:colId xmlns:a16="http://schemas.microsoft.com/office/drawing/2014/main" val="20001"/>
                    </a:ext>
                  </a:extLst>
                </a:gridCol>
                <a:gridCol w="1474305">
                  <a:extLst>
                    <a:ext uri="{9D8B030D-6E8A-4147-A177-3AD203B41FA5}">
                      <a16:colId xmlns:a16="http://schemas.microsoft.com/office/drawing/2014/main" val="20002"/>
                    </a:ext>
                  </a:extLst>
                </a:gridCol>
              </a:tblGrid>
              <a:tr h="348002">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Questions</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Number of Responses</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Completion Rate</a:t>
                      </a:r>
                      <a:endParaRPr sz="1000" b="1" u="none" strike="noStrike" cap="none" dirty="0">
                        <a:solidFill>
                          <a:srgbClr val="FFFFFF"/>
                        </a:solidFill>
                      </a:endParaRPr>
                    </a:p>
                  </a:txBody>
                  <a:tcPr marL="91425" marR="91425" marT="91425" marB="91425">
                    <a:solidFill>
                      <a:srgbClr val="204056">
                        <a:alpha val="82352"/>
                      </a:srgbClr>
                    </a:solidFill>
                  </a:tcPr>
                </a:tc>
                <a:extLst>
                  <a:ext uri="{0D108BD9-81ED-4DB2-BD59-A6C34878D82A}">
                    <a16:rowId xmlns:a16="http://schemas.microsoft.com/office/drawing/2014/main" val="10000"/>
                  </a:ext>
                </a:extLst>
              </a:tr>
              <a:tr h="297409">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What are you looking for?</a:t>
                      </a:r>
                      <a:endParaRPr sz="10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500</a:t>
                      </a:r>
                      <a:endParaRPr sz="10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100%</a:t>
                      </a:r>
                      <a:endParaRPr sz="1000" u="none" strike="noStrike" cap="none" dirty="0"/>
                    </a:p>
                  </a:txBody>
                  <a:tcPr marL="91425" marR="91425" marT="91425" marB="91425"/>
                </a:tc>
                <a:extLst>
                  <a:ext uri="{0D108BD9-81ED-4DB2-BD59-A6C34878D82A}">
                    <a16:rowId xmlns:a16="http://schemas.microsoft.com/office/drawing/2014/main" val="10001"/>
                  </a:ext>
                </a:extLst>
              </a:tr>
              <a:tr h="297409">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What’s your fit?</a:t>
                      </a:r>
                      <a:endParaRPr sz="10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475</a:t>
                      </a:r>
                      <a:endParaRPr sz="10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95%</a:t>
                      </a:r>
                      <a:endParaRPr sz="1000" u="none" strike="noStrike" cap="none" dirty="0"/>
                    </a:p>
                  </a:txBody>
                  <a:tcPr marL="91425" marR="91425" marT="91425" marB="91425"/>
                </a:tc>
                <a:extLst>
                  <a:ext uri="{0D108BD9-81ED-4DB2-BD59-A6C34878D82A}">
                    <a16:rowId xmlns:a16="http://schemas.microsoft.com/office/drawing/2014/main" val="10002"/>
                  </a:ext>
                </a:extLst>
              </a:tr>
              <a:tr h="396358">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Which shapes do you like?</a:t>
                      </a:r>
                      <a:endParaRPr sz="10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380</a:t>
                      </a:r>
                      <a:endParaRPr sz="10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80%</a:t>
                      </a:r>
                      <a:endParaRPr sz="1000" u="none" strike="noStrike" cap="none" dirty="0"/>
                    </a:p>
                  </a:txBody>
                  <a:tcPr marL="91425" marR="91425" marT="91425" marB="91425"/>
                </a:tc>
                <a:extLst>
                  <a:ext uri="{0D108BD9-81ED-4DB2-BD59-A6C34878D82A}">
                    <a16:rowId xmlns:a16="http://schemas.microsoft.com/office/drawing/2014/main" val="10003"/>
                  </a:ext>
                </a:extLst>
              </a:tr>
              <a:tr h="297409">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Which colors do you like?</a:t>
                      </a:r>
                      <a:endParaRPr sz="10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361</a:t>
                      </a:r>
                      <a:endParaRPr sz="10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95%</a:t>
                      </a:r>
                      <a:endParaRPr sz="1000" u="none" strike="noStrike" cap="none" dirty="0"/>
                    </a:p>
                  </a:txBody>
                  <a:tcPr marL="91425" marR="91425" marT="91425" marB="91425"/>
                </a:tc>
                <a:extLst>
                  <a:ext uri="{0D108BD9-81ED-4DB2-BD59-A6C34878D82A}">
                    <a16:rowId xmlns:a16="http://schemas.microsoft.com/office/drawing/2014/main" val="10004"/>
                  </a:ext>
                </a:extLst>
              </a:tr>
              <a:tr h="396358">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When was your last eye exam?</a:t>
                      </a:r>
                      <a:endParaRPr sz="10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270</a:t>
                      </a:r>
                      <a:endParaRPr sz="10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1000" u="none" strike="noStrike" cap="none" dirty="0"/>
                        <a:t>75%</a:t>
                      </a:r>
                      <a:endParaRPr sz="1000" u="none" strike="noStrike" cap="none" dirty="0"/>
                    </a:p>
                  </a:txBody>
                  <a:tcPr marL="91425" marR="91425" marT="91425" marB="91425"/>
                </a:tc>
                <a:extLst>
                  <a:ext uri="{0D108BD9-81ED-4DB2-BD59-A6C34878D82A}">
                    <a16:rowId xmlns:a16="http://schemas.microsoft.com/office/drawing/2014/main" val="1322774143"/>
                  </a:ext>
                </a:extLst>
              </a:tr>
            </a:tbl>
          </a:graphicData>
        </a:graphic>
      </p:graphicFrame>
      <p:graphicFrame>
        <p:nvGraphicFramePr>
          <p:cNvPr id="3" name="Table 2">
            <a:extLst>
              <a:ext uri="{FF2B5EF4-FFF2-40B4-BE49-F238E27FC236}">
                <a16:creationId xmlns:a16="http://schemas.microsoft.com/office/drawing/2014/main" id="{0E61FE8D-93EA-4252-9F2F-5C1C736A6DBC}"/>
              </a:ext>
            </a:extLst>
          </p:cNvPr>
          <p:cNvGraphicFramePr>
            <a:graphicFrameLocks noGrp="1"/>
          </p:cNvGraphicFramePr>
          <p:nvPr>
            <p:extLst>
              <p:ext uri="{D42A27DB-BD31-4B8C-83A1-F6EECF244321}">
                <p14:modId xmlns:p14="http://schemas.microsoft.com/office/powerpoint/2010/main" val="1778093420"/>
              </p:ext>
            </p:extLst>
          </p:nvPr>
        </p:nvGraphicFramePr>
        <p:xfrm>
          <a:off x="6375384" y="2628900"/>
          <a:ext cx="1604804" cy="1459611"/>
        </p:xfrm>
        <a:graphic>
          <a:graphicData uri="http://schemas.openxmlformats.org/drawingml/2006/table">
            <a:tbl>
              <a:tblPr firstRow="1" bandRow="1">
                <a:tableStyleId>{41C52BF7-F10D-42DD-8479-FF2DDF1A0279}</a:tableStyleId>
              </a:tblPr>
              <a:tblGrid>
                <a:gridCol w="1604804">
                  <a:extLst>
                    <a:ext uri="{9D8B030D-6E8A-4147-A177-3AD203B41FA5}">
                      <a16:colId xmlns:a16="http://schemas.microsoft.com/office/drawing/2014/main" val="429366335"/>
                    </a:ext>
                  </a:extLst>
                </a:gridCol>
              </a:tblGrid>
              <a:tr h="524343">
                <a:tc>
                  <a:txBody>
                    <a:bodyPr/>
                    <a:lstStyle/>
                    <a:p>
                      <a:pPr algn="ctr"/>
                      <a:r>
                        <a:rPr lang="en-US" sz="1100" dirty="0"/>
                        <a:t>Survey Table Database Schema</a:t>
                      </a:r>
                    </a:p>
                  </a:txBody>
                  <a:tcPr/>
                </a:tc>
                <a:extLst>
                  <a:ext uri="{0D108BD9-81ED-4DB2-BD59-A6C34878D82A}">
                    <a16:rowId xmlns:a16="http://schemas.microsoft.com/office/drawing/2014/main" val="190886124"/>
                  </a:ext>
                </a:extLst>
              </a:tr>
              <a:tr h="311756">
                <a:tc>
                  <a:txBody>
                    <a:bodyPr/>
                    <a:lstStyle/>
                    <a:p>
                      <a:pPr algn="ctr"/>
                      <a:r>
                        <a:rPr lang="en-US" sz="1100" dirty="0"/>
                        <a:t>Question</a:t>
                      </a:r>
                    </a:p>
                  </a:txBody>
                  <a:tcPr/>
                </a:tc>
                <a:extLst>
                  <a:ext uri="{0D108BD9-81ED-4DB2-BD59-A6C34878D82A}">
                    <a16:rowId xmlns:a16="http://schemas.microsoft.com/office/drawing/2014/main" val="2804829483"/>
                  </a:ext>
                </a:extLst>
              </a:tr>
              <a:tr h="311756">
                <a:tc>
                  <a:txBody>
                    <a:bodyPr/>
                    <a:lstStyle/>
                    <a:p>
                      <a:pPr algn="ctr"/>
                      <a:r>
                        <a:rPr lang="en-US" sz="1100" dirty="0" err="1"/>
                        <a:t>User_id</a:t>
                      </a:r>
                      <a:endParaRPr lang="en-US" sz="1100" dirty="0"/>
                    </a:p>
                  </a:txBody>
                  <a:tcPr/>
                </a:tc>
                <a:extLst>
                  <a:ext uri="{0D108BD9-81ED-4DB2-BD59-A6C34878D82A}">
                    <a16:rowId xmlns:a16="http://schemas.microsoft.com/office/drawing/2014/main" val="2995947700"/>
                  </a:ext>
                </a:extLst>
              </a:tr>
              <a:tr h="311756">
                <a:tc>
                  <a:txBody>
                    <a:bodyPr/>
                    <a:lstStyle/>
                    <a:p>
                      <a:pPr algn="ctr"/>
                      <a:r>
                        <a:rPr lang="en-US" sz="1100" dirty="0"/>
                        <a:t>Response</a:t>
                      </a:r>
                    </a:p>
                  </a:txBody>
                  <a:tcPr/>
                </a:tc>
                <a:extLst>
                  <a:ext uri="{0D108BD9-81ED-4DB2-BD59-A6C34878D82A}">
                    <a16:rowId xmlns:a16="http://schemas.microsoft.com/office/drawing/2014/main" val="2464279929"/>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1.2 </a:t>
            </a:r>
            <a:r>
              <a:rPr lang="en-US" sz="2400" b="1" i="0" u="none" strike="noStrike" cap="none" dirty="0">
                <a:solidFill>
                  <a:srgbClr val="295269"/>
                </a:solidFill>
                <a:latin typeface="Roboto"/>
                <a:ea typeface="Roboto"/>
                <a:cs typeface="Roboto"/>
                <a:sym typeface="Roboto"/>
              </a:rPr>
              <a:t>What is the Quiz Funnel?</a:t>
            </a:r>
            <a:endParaRPr sz="2400" b="1" i="0" u="none" strike="noStrike" cap="none" dirty="0">
              <a:solidFill>
                <a:srgbClr val="295269"/>
              </a:solidFill>
              <a:latin typeface="Roboto"/>
              <a:ea typeface="Roboto"/>
              <a:cs typeface="Roboto"/>
              <a:sym typeface="Roboto"/>
            </a:endParaRPr>
          </a:p>
        </p:txBody>
      </p:sp>
      <p:sp>
        <p:nvSpPr>
          <p:cNvPr id="3" name="Isosceles Triangle 2">
            <a:extLst>
              <a:ext uri="{FF2B5EF4-FFF2-40B4-BE49-F238E27FC236}">
                <a16:creationId xmlns:a16="http://schemas.microsoft.com/office/drawing/2014/main" id="{EAE74BC8-3421-4C39-95DC-C4C1BA54FFC9}"/>
              </a:ext>
            </a:extLst>
          </p:cNvPr>
          <p:cNvSpPr/>
          <p:nvPr/>
        </p:nvSpPr>
        <p:spPr>
          <a:xfrm rot="10800000">
            <a:off x="4437033" y="401010"/>
            <a:ext cx="4395267" cy="4341479"/>
          </a:xfrm>
          <a:prstGeom prst="triangle">
            <a:avLst/>
          </a:prstGeom>
          <a:solidFill>
            <a:schemeClr val="bg1"/>
          </a:solid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6F62A1AE-EC59-4879-B258-A4769D7AF829}"/>
              </a:ext>
            </a:extLst>
          </p:cNvPr>
          <p:cNvCxnSpPr>
            <a:cxnSpLocks/>
          </p:cNvCxnSpPr>
          <p:nvPr/>
        </p:nvCxnSpPr>
        <p:spPr>
          <a:xfrm>
            <a:off x="4764101" y="1038017"/>
            <a:ext cx="3749808"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F9B00279-D438-441A-BB19-6215E437BD39}"/>
              </a:ext>
            </a:extLst>
          </p:cNvPr>
          <p:cNvCxnSpPr>
            <a:cxnSpLocks/>
          </p:cNvCxnSpPr>
          <p:nvPr/>
        </p:nvCxnSpPr>
        <p:spPr>
          <a:xfrm>
            <a:off x="5086830" y="1682803"/>
            <a:ext cx="3096666"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9FC0717C-2E8A-46D1-B235-9E7B486839D4}"/>
              </a:ext>
            </a:extLst>
          </p:cNvPr>
          <p:cNvCxnSpPr>
            <a:cxnSpLocks/>
          </p:cNvCxnSpPr>
          <p:nvPr/>
        </p:nvCxnSpPr>
        <p:spPr>
          <a:xfrm>
            <a:off x="5486400" y="2474259"/>
            <a:ext cx="230521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0211AC20-8F3A-4CEC-B635-3B0529637E8A}"/>
              </a:ext>
            </a:extLst>
          </p:cNvPr>
          <p:cNvCxnSpPr>
            <a:cxnSpLocks/>
          </p:cNvCxnSpPr>
          <p:nvPr/>
        </p:nvCxnSpPr>
        <p:spPr>
          <a:xfrm>
            <a:off x="5862918" y="3188874"/>
            <a:ext cx="1552174" cy="0"/>
          </a:xfrm>
          <a:prstGeom prst="line">
            <a:avLst/>
          </a:prstGeom>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B230741F-1320-401D-B376-FB344E043AC6}"/>
              </a:ext>
            </a:extLst>
          </p:cNvPr>
          <p:cNvSpPr txBox="1"/>
          <p:nvPr/>
        </p:nvSpPr>
        <p:spPr>
          <a:xfrm>
            <a:off x="4764101" y="414938"/>
            <a:ext cx="3749808" cy="307777"/>
          </a:xfrm>
          <a:prstGeom prst="rect">
            <a:avLst/>
          </a:prstGeom>
          <a:noFill/>
        </p:spPr>
        <p:txBody>
          <a:bodyPr wrap="square" rtlCol="0">
            <a:spAutoFit/>
          </a:bodyPr>
          <a:lstStyle/>
          <a:p>
            <a:pPr algn="ctr"/>
            <a:r>
              <a:rPr lang="en-US" dirty="0"/>
              <a:t>What are you looking for?</a:t>
            </a:r>
          </a:p>
        </p:txBody>
      </p:sp>
      <p:sp>
        <p:nvSpPr>
          <p:cNvPr id="22" name="TextBox 21">
            <a:extLst>
              <a:ext uri="{FF2B5EF4-FFF2-40B4-BE49-F238E27FC236}">
                <a16:creationId xmlns:a16="http://schemas.microsoft.com/office/drawing/2014/main" id="{9BAC4F3A-BD29-4AF8-9AC7-291D4B0D4FA9}"/>
              </a:ext>
            </a:extLst>
          </p:cNvPr>
          <p:cNvSpPr txBox="1"/>
          <p:nvPr/>
        </p:nvSpPr>
        <p:spPr>
          <a:xfrm>
            <a:off x="5148303" y="1038017"/>
            <a:ext cx="2935300" cy="523220"/>
          </a:xfrm>
          <a:prstGeom prst="rect">
            <a:avLst/>
          </a:prstGeom>
          <a:noFill/>
        </p:spPr>
        <p:txBody>
          <a:bodyPr wrap="square" rtlCol="0">
            <a:spAutoFit/>
          </a:bodyPr>
          <a:lstStyle/>
          <a:p>
            <a:pPr algn="ctr"/>
            <a:r>
              <a:rPr lang="en-US" dirty="0"/>
              <a:t>What’s your fit?</a:t>
            </a:r>
          </a:p>
          <a:p>
            <a:endParaRPr lang="en-US" dirty="0"/>
          </a:p>
        </p:txBody>
      </p:sp>
      <p:sp>
        <p:nvSpPr>
          <p:cNvPr id="24" name="TextBox 23">
            <a:extLst>
              <a:ext uri="{FF2B5EF4-FFF2-40B4-BE49-F238E27FC236}">
                <a16:creationId xmlns:a16="http://schemas.microsoft.com/office/drawing/2014/main" id="{F1C3C597-BF7E-4123-B3AC-D0B18355A6D7}"/>
              </a:ext>
            </a:extLst>
          </p:cNvPr>
          <p:cNvSpPr txBox="1"/>
          <p:nvPr/>
        </p:nvSpPr>
        <p:spPr>
          <a:xfrm>
            <a:off x="5417243" y="1682803"/>
            <a:ext cx="2374367" cy="523220"/>
          </a:xfrm>
          <a:prstGeom prst="rect">
            <a:avLst/>
          </a:prstGeom>
          <a:noFill/>
        </p:spPr>
        <p:txBody>
          <a:bodyPr wrap="square" rtlCol="0">
            <a:spAutoFit/>
          </a:bodyPr>
          <a:lstStyle/>
          <a:p>
            <a:pPr algn="ctr"/>
            <a:r>
              <a:rPr lang="en-US" dirty="0"/>
              <a:t>Which shapes do you like?</a:t>
            </a:r>
          </a:p>
          <a:p>
            <a:pPr algn="ctr"/>
            <a:endParaRPr lang="en-US" dirty="0"/>
          </a:p>
        </p:txBody>
      </p:sp>
      <p:sp>
        <p:nvSpPr>
          <p:cNvPr id="25" name="TextBox 24">
            <a:extLst>
              <a:ext uri="{FF2B5EF4-FFF2-40B4-BE49-F238E27FC236}">
                <a16:creationId xmlns:a16="http://schemas.microsoft.com/office/drawing/2014/main" id="{B0DDBF5D-30D9-4A03-843F-4692B3C08DD2}"/>
              </a:ext>
            </a:extLst>
          </p:cNvPr>
          <p:cNvSpPr txBox="1"/>
          <p:nvPr/>
        </p:nvSpPr>
        <p:spPr>
          <a:xfrm>
            <a:off x="5547871" y="2474259"/>
            <a:ext cx="2305210" cy="523220"/>
          </a:xfrm>
          <a:prstGeom prst="rect">
            <a:avLst/>
          </a:prstGeom>
          <a:noFill/>
        </p:spPr>
        <p:txBody>
          <a:bodyPr wrap="square" rtlCol="0">
            <a:spAutoFit/>
          </a:bodyPr>
          <a:lstStyle/>
          <a:p>
            <a:r>
              <a:rPr lang="en-US" dirty="0"/>
              <a:t>Which colors do you like?</a:t>
            </a:r>
          </a:p>
          <a:p>
            <a:endParaRPr lang="en-US" dirty="0"/>
          </a:p>
        </p:txBody>
      </p:sp>
      <p:sp>
        <p:nvSpPr>
          <p:cNvPr id="26" name="TextBox 25">
            <a:extLst>
              <a:ext uri="{FF2B5EF4-FFF2-40B4-BE49-F238E27FC236}">
                <a16:creationId xmlns:a16="http://schemas.microsoft.com/office/drawing/2014/main" id="{66481E18-F3F6-43DA-8CD9-C80BFB316779}"/>
              </a:ext>
            </a:extLst>
          </p:cNvPr>
          <p:cNvSpPr txBox="1"/>
          <p:nvPr/>
        </p:nvSpPr>
        <p:spPr>
          <a:xfrm>
            <a:off x="5862918" y="3151376"/>
            <a:ext cx="1552174" cy="954107"/>
          </a:xfrm>
          <a:prstGeom prst="rect">
            <a:avLst/>
          </a:prstGeom>
          <a:noFill/>
        </p:spPr>
        <p:txBody>
          <a:bodyPr wrap="square" rtlCol="0">
            <a:spAutoFit/>
          </a:bodyPr>
          <a:lstStyle/>
          <a:p>
            <a:pPr algn="ctr"/>
            <a:r>
              <a:rPr lang="en-US" dirty="0"/>
              <a:t>When was your last eye </a:t>
            </a:r>
          </a:p>
          <a:p>
            <a:pPr algn="ctr"/>
            <a:r>
              <a:rPr lang="en-US" dirty="0"/>
              <a:t>exam?</a:t>
            </a:r>
          </a:p>
          <a:p>
            <a:endParaRPr lang="en-US" dirty="0"/>
          </a:p>
        </p:txBody>
      </p:sp>
      <p:sp>
        <p:nvSpPr>
          <p:cNvPr id="27" name="TextBox 26">
            <a:extLst>
              <a:ext uri="{FF2B5EF4-FFF2-40B4-BE49-F238E27FC236}">
                <a16:creationId xmlns:a16="http://schemas.microsoft.com/office/drawing/2014/main" id="{52E71B83-49DE-4518-B67C-75B856F7A819}"/>
              </a:ext>
            </a:extLst>
          </p:cNvPr>
          <p:cNvSpPr txBox="1"/>
          <p:nvPr/>
        </p:nvSpPr>
        <p:spPr>
          <a:xfrm>
            <a:off x="6375237" y="2790851"/>
            <a:ext cx="570219" cy="307777"/>
          </a:xfrm>
          <a:prstGeom prst="rect">
            <a:avLst/>
          </a:prstGeom>
          <a:noFill/>
        </p:spPr>
        <p:txBody>
          <a:bodyPr wrap="square" rtlCol="0">
            <a:spAutoFit/>
          </a:bodyPr>
          <a:lstStyle/>
          <a:p>
            <a:r>
              <a:rPr lang="en-US" dirty="0">
                <a:solidFill>
                  <a:srgbClr val="0070C0"/>
                </a:solidFill>
              </a:rPr>
              <a:t>95%</a:t>
            </a:r>
          </a:p>
        </p:txBody>
      </p:sp>
      <p:sp>
        <p:nvSpPr>
          <p:cNvPr id="28" name="TextBox 27">
            <a:extLst>
              <a:ext uri="{FF2B5EF4-FFF2-40B4-BE49-F238E27FC236}">
                <a16:creationId xmlns:a16="http://schemas.microsoft.com/office/drawing/2014/main" id="{37B5CAA3-23AA-4E8C-BBC1-DC018E33F808}"/>
              </a:ext>
            </a:extLst>
          </p:cNvPr>
          <p:cNvSpPr txBox="1"/>
          <p:nvPr/>
        </p:nvSpPr>
        <p:spPr>
          <a:xfrm>
            <a:off x="6285042" y="704045"/>
            <a:ext cx="699247" cy="307777"/>
          </a:xfrm>
          <a:prstGeom prst="rect">
            <a:avLst/>
          </a:prstGeom>
          <a:noFill/>
        </p:spPr>
        <p:txBody>
          <a:bodyPr wrap="square" rtlCol="0">
            <a:spAutoFit/>
          </a:bodyPr>
          <a:lstStyle/>
          <a:p>
            <a:r>
              <a:rPr lang="en-US" dirty="0">
                <a:solidFill>
                  <a:srgbClr val="0070C0"/>
                </a:solidFill>
              </a:rPr>
              <a:t>100%</a:t>
            </a:r>
          </a:p>
        </p:txBody>
      </p:sp>
      <p:sp>
        <p:nvSpPr>
          <p:cNvPr id="29" name="TextBox 28">
            <a:extLst>
              <a:ext uri="{FF2B5EF4-FFF2-40B4-BE49-F238E27FC236}">
                <a16:creationId xmlns:a16="http://schemas.microsoft.com/office/drawing/2014/main" id="{D327E64C-1A2A-4170-AD29-3AB981C3AC7B}"/>
              </a:ext>
            </a:extLst>
          </p:cNvPr>
          <p:cNvSpPr txBox="1"/>
          <p:nvPr/>
        </p:nvSpPr>
        <p:spPr>
          <a:xfrm>
            <a:off x="6375237" y="1335886"/>
            <a:ext cx="732934" cy="307777"/>
          </a:xfrm>
          <a:prstGeom prst="rect">
            <a:avLst/>
          </a:prstGeom>
          <a:noFill/>
        </p:spPr>
        <p:txBody>
          <a:bodyPr wrap="square" rtlCol="0">
            <a:spAutoFit/>
          </a:bodyPr>
          <a:lstStyle/>
          <a:p>
            <a:r>
              <a:rPr lang="en-US" dirty="0">
                <a:solidFill>
                  <a:srgbClr val="0070C0"/>
                </a:solidFill>
              </a:rPr>
              <a:t>95%</a:t>
            </a:r>
          </a:p>
        </p:txBody>
      </p:sp>
      <p:sp>
        <p:nvSpPr>
          <p:cNvPr id="30" name="TextBox 29">
            <a:extLst>
              <a:ext uri="{FF2B5EF4-FFF2-40B4-BE49-F238E27FC236}">
                <a16:creationId xmlns:a16="http://schemas.microsoft.com/office/drawing/2014/main" id="{EFEB931F-F1FD-4441-8C9A-3A1F7F4C0CEB}"/>
              </a:ext>
            </a:extLst>
          </p:cNvPr>
          <p:cNvSpPr txBox="1"/>
          <p:nvPr/>
        </p:nvSpPr>
        <p:spPr>
          <a:xfrm>
            <a:off x="6375237" y="2127341"/>
            <a:ext cx="556771" cy="307777"/>
          </a:xfrm>
          <a:prstGeom prst="rect">
            <a:avLst/>
          </a:prstGeom>
          <a:noFill/>
        </p:spPr>
        <p:txBody>
          <a:bodyPr wrap="square" rtlCol="0">
            <a:spAutoFit/>
          </a:bodyPr>
          <a:lstStyle/>
          <a:p>
            <a:r>
              <a:rPr lang="en-US" dirty="0">
                <a:solidFill>
                  <a:srgbClr val="0070C0"/>
                </a:solidFill>
              </a:rPr>
              <a:t>80%</a:t>
            </a:r>
          </a:p>
        </p:txBody>
      </p:sp>
      <p:sp>
        <p:nvSpPr>
          <p:cNvPr id="31" name="TextBox 30">
            <a:extLst>
              <a:ext uri="{FF2B5EF4-FFF2-40B4-BE49-F238E27FC236}">
                <a16:creationId xmlns:a16="http://schemas.microsoft.com/office/drawing/2014/main" id="{AC38F6FE-66FE-46E7-82B6-0F54C0BB4BFE}"/>
              </a:ext>
            </a:extLst>
          </p:cNvPr>
          <p:cNvSpPr txBox="1"/>
          <p:nvPr/>
        </p:nvSpPr>
        <p:spPr>
          <a:xfrm>
            <a:off x="6381960" y="3906091"/>
            <a:ext cx="556771" cy="307777"/>
          </a:xfrm>
          <a:prstGeom prst="rect">
            <a:avLst/>
          </a:prstGeom>
          <a:noFill/>
        </p:spPr>
        <p:txBody>
          <a:bodyPr wrap="square" rtlCol="0">
            <a:spAutoFit/>
          </a:bodyPr>
          <a:lstStyle/>
          <a:p>
            <a:r>
              <a:rPr lang="en-US" dirty="0">
                <a:solidFill>
                  <a:srgbClr val="0070C0"/>
                </a:solidFill>
              </a:rPr>
              <a:t>75%</a:t>
            </a:r>
          </a:p>
        </p:txBody>
      </p:sp>
      <p:cxnSp>
        <p:nvCxnSpPr>
          <p:cNvPr id="321" name="Straight Arrow Connector 320">
            <a:extLst>
              <a:ext uri="{FF2B5EF4-FFF2-40B4-BE49-F238E27FC236}">
                <a16:creationId xmlns:a16="http://schemas.microsoft.com/office/drawing/2014/main" id="{BF407A41-DDAE-4F03-B093-A26DD1047D9B}"/>
              </a:ext>
            </a:extLst>
          </p:cNvPr>
          <p:cNvCxnSpPr/>
          <p:nvPr/>
        </p:nvCxnSpPr>
        <p:spPr>
          <a:xfrm>
            <a:off x="7048500" y="3530600"/>
            <a:ext cx="546100" cy="0"/>
          </a:xfrm>
          <a:prstGeom prst="straightConnector1">
            <a:avLst/>
          </a:prstGeom>
          <a:ln>
            <a:solidFill>
              <a:schemeClr val="bg2">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7" name="Straight Arrow Connector 326">
            <a:extLst>
              <a:ext uri="{FF2B5EF4-FFF2-40B4-BE49-F238E27FC236}">
                <a16:creationId xmlns:a16="http://schemas.microsoft.com/office/drawing/2014/main" id="{7CD68B0B-4AE7-4DD4-928D-8F2264071781}"/>
              </a:ext>
            </a:extLst>
          </p:cNvPr>
          <p:cNvCxnSpPr>
            <a:stCxn id="31" idx="3"/>
          </p:cNvCxnSpPr>
          <p:nvPr/>
        </p:nvCxnSpPr>
        <p:spPr>
          <a:xfrm flipV="1">
            <a:off x="6938731" y="4059979"/>
            <a:ext cx="655869" cy="1"/>
          </a:xfrm>
          <a:prstGeom prst="straightConnector1">
            <a:avLst/>
          </a:prstGeom>
          <a:ln>
            <a:solidFill>
              <a:schemeClr val="bg2">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8" name="TextBox 327">
            <a:extLst>
              <a:ext uri="{FF2B5EF4-FFF2-40B4-BE49-F238E27FC236}">
                <a16:creationId xmlns:a16="http://schemas.microsoft.com/office/drawing/2014/main" id="{C84BAA66-AB61-4D07-85B4-46407BE11F5B}"/>
              </a:ext>
            </a:extLst>
          </p:cNvPr>
          <p:cNvSpPr txBox="1"/>
          <p:nvPr/>
        </p:nvSpPr>
        <p:spPr>
          <a:xfrm>
            <a:off x="7668284" y="3401771"/>
            <a:ext cx="1090332" cy="253916"/>
          </a:xfrm>
          <a:prstGeom prst="rect">
            <a:avLst/>
          </a:prstGeom>
          <a:noFill/>
        </p:spPr>
        <p:txBody>
          <a:bodyPr wrap="square" rtlCol="0">
            <a:spAutoFit/>
          </a:bodyPr>
          <a:lstStyle/>
          <a:p>
            <a:r>
              <a:rPr lang="en-US" sz="1050" dirty="0"/>
              <a:t>Question</a:t>
            </a:r>
            <a:endParaRPr lang="en-US" sz="1000" dirty="0"/>
          </a:p>
        </p:txBody>
      </p:sp>
      <p:sp>
        <p:nvSpPr>
          <p:cNvPr id="329" name="TextBox 328">
            <a:extLst>
              <a:ext uri="{FF2B5EF4-FFF2-40B4-BE49-F238E27FC236}">
                <a16:creationId xmlns:a16="http://schemas.microsoft.com/office/drawing/2014/main" id="{2D86440A-9FB9-49A8-82AB-A1AF644C886B}"/>
              </a:ext>
            </a:extLst>
          </p:cNvPr>
          <p:cNvSpPr txBox="1"/>
          <p:nvPr/>
        </p:nvSpPr>
        <p:spPr>
          <a:xfrm>
            <a:off x="7689850" y="3906091"/>
            <a:ext cx="869950" cy="430887"/>
          </a:xfrm>
          <a:prstGeom prst="rect">
            <a:avLst/>
          </a:prstGeom>
          <a:noFill/>
        </p:spPr>
        <p:txBody>
          <a:bodyPr wrap="square" rtlCol="0">
            <a:spAutoFit/>
          </a:bodyPr>
          <a:lstStyle/>
          <a:p>
            <a:pPr algn="ctr"/>
            <a:r>
              <a:rPr lang="en-US" sz="1050" dirty="0"/>
              <a:t>Completion Rate</a:t>
            </a:r>
          </a:p>
        </p:txBody>
      </p:sp>
      <p:pic>
        <p:nvPicPr>
          <p:cNvPr id="42" name="Picture 41">
            <a:extLst>
              <a:ext uri="{FF2B5EF4-FFF2-40B4-BE49-F238E27FC236}">
                <a16:creationId xmlns:a16="http://schemas.microsoft.com/office/drawing/2014/main" id="{655A4A07-C9C4-4535-B5E4-8794A6B19C5A}"/>
              </a:ext>
            </a:extLst>
          </p:cNvPr>
          <p:cNvPicPr>
            <a:picLocks noChangeAspect="1"/>
          </p:cNvPicPr>
          <p:nvPr/>
        </p:nvPicPr>
        <p:blipFill>
          <a:blip r:embed="rId3"/>
          <a:stretch>
            <a:fillRect/>
          </a:stretch>
        </p:blipFill>
        <p:spPr>
          <a:xfrm>
            <a:off x="1122832" y="3077162"/>
            <a:ext cx="2563082" cy="1132132"/>
          </a:xfrm>
          <a:prstGeom prst="rect">
            <a:avLst/>
          </a:prstGeom>
        </p:spPr>
      </p:pic>
      <p:sp>
        <p:nvSpPr>
          <p:cNvPr id="330" name="TextBox 329">
            <a:extLst>
              <a:ext uri="{FF2B5EF4-FFF2-40B4-BE49-F238E27FC236}">
                <a16:creationId xmlns:a16="http://schemas.microsoft.com/office/drawing/2014/main" id="{D31EDB29-9BAE-4903-A00E-B0C58B2300E4}"/>
              </a:ext>
            </a:extLst>
          </p:cNvPr>
          <p:cNvSpPr txBox="1"/>
          <p:nvPr/>
        </p:nvSpPr>
        <p:spPr>
          <a:xfrm>
            <a:off x="431800" y="1181100"/>
            <a:ext cx="3967806" cy="861774"/>
          </a:xfrm>
          <a:prstGeom prst="rect">
            <a:avLst/>
          </a:prstGeom>
          <a:noFill/>
        </p:spPr>
        <p:txBody>
          <a:bodyPr wrap="square" rtlCol="0">
            <a:spAutoFit/>
          </a:bodyPr>
          <a:lstStyle/>
          <a:p>
            <a:pPr marL="285750" indent="-285750">
              <a:buFont typeface="Arial" panose="020B0604020202020204" pitchFamily="34" charset="0"/>
              <a:buChar char="•"/>
            </a:pPr>
            <a:r>
              <a:rPr lang="en-US" sz="1200" dirty="0"/>
              <a:t>Possible reasons for the last question having the lowest completion rate:</a:t>
            </a:r>
          </a:p>
          <a:p>
            <a:pPr lvl="4"/>
            <a:endParaRPr lang="en-US" sz="1200" dirty="0"/>
          </a:p>
          <a:p>
            <a:endParaRPr lang="en-US" dirty="0"/>
          </a:p>
        </p:txBody>
      </p:sp>
      <p:sp>
        <p:nvSpPr>
          <p:cNvPr id="332" name="TextBox 331">
            <a:extLst>
              <a:ext uri="{FF2B5EF4-FFF2-40B4-BE49-F238E27FC236}">
                <a16:creationId xmlns:a16="http://schemas.microsoft.com/office/drawing/2014/main" id="{F40F2E73-3ABF-4CF9-8B7D-7FCA463D81EB}"/>
              </a:ext>
            </a:extLst>
          </p:cNvPr>
          <p:cNvSpPr txBox="1"/>
          <p:nvPr/>
        </p:nvSpPr>
        <p:spPr>
          <a:xfrm>
            <a:off x="812800" y="1643663"/>
            <a:ext cx="3010942" cy="1223412"/>
          </a:xfrm>
          <a:prstGeom prst="rect">
            <a:avLst/>
          </a:prstGeom>
          <a:noFill/>
        </p:spPr>
        <p:txBody>
          <a:bodyPr wrap="square" rtlCol="0">
            <a:spAutoFit/>
          </a:bodyPr>
          <a:lstStyle/>
          <a:p>
            <a:pPr marL="285750" indent="-285750">
              <a:buFont typeface="Wingdings" panose="05000000000000000000" pitchFamily="2" charset="2"/>
              <a:buChar char="Ø"/>
            </a:pPr>
            <a:r>
              <a:rPr lang="en-US" sz="1050" dirty="0"/>
              <a:t>Most users think the first four questions are basic and easy to answer quickly.</a:t>
            </a:r>
          </a:p>
          <a:p>
            <a:pPr marL="285750" indent="-285750">
              <a:buFont typeface="Wingdings" panose="05000000000000000000" pitchFamily="2" charset="2"/>
              <a:buChar char="Ø"/>
            </a:pPr>
            <a:r>
              <a:rPr lang="en-US" sz="1050" dirty="0"/>
              <a:t>Users can not remember their last eye appointment</a:t>
            </a:r>
          </a:p>
          <a:p>
            <a:pPr marL="285750" indent="-285750">
              <a:buFont typeface="Wingdings" panose="05000000000000000000" pitchFamily="2" charset="2"/>
              <a:buChar char="Ø"/>
            </a:pPr>
            <a:r>
              <a:rPr lang="en-US" sz="1050" dirty="0"/>
              <a:t>Users just want to get past the survey</a:t>
            </a:r>
          </a:p>
          <a:p>
            <a:pPr marL="285750" indent="-285750">
              <a:buFont typeface="Wingdings" panose="05000000000000000000" pitchFamily="2" charset="2"/>
              <a:buChar char="Ø"/>
            </a:pPr>
            <a:r>
              <a:rPr lang="en-US" sz="1050" dirty="0"/>
              <a:t>Some users may not think it is relevant to their visit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dirty="0">
                <a:solidFill>
                  <a:schemeClr val="lt1"/>
                </a:solidFill>
                <a:latin typeface="Roboto Black"/>
                <a:ea typeface="Roboto Black"/>
                <a:cs typeface="Roboto Black"/>
                <a:sym typeface="Roboto Black"/>
              </a:rPr>
              <a:t>2</a:t>
            </a:r>
            <a:r>
              <a:rPr lang="en" sz="4800" b="0" i="0" u="none" strike="noStrike" cap="none" dirty="0">
                <a:solidFill>
                  <a:schemeClr val="lt1"/>
                </a:solidFill>
                <a:latin typeface="Roboto Black"/>
                <a:ea typeface="Roboto Black"/>
                <a:cs typeface="Roboto Black"/>
                <a:sym typeface="Roboto Black"/>
              </a:rPr>
              <a:t>. </a:t>
            </a:r>
            <a:r>
              <a:rPr lang="en-US" sz="4800" b="0" i="0" u="none" strike="noStrike" cap="none" dirty="0">
                <a:solidFill>
                  <a:schemeClr val="lt1"/>
                </a:solidFill>
                <a:latin typeface="Roboto Black"/>
                <a:ea typeface="Roboto Black"/>
                <a:cs typeface="Roboto Black"/>
                <a:sym typeface="Roboto Black"/>
              </a:rPr>
              <a:t>A/B Testing with Home Try-on Funnel</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0827931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03237"/>
            <a:ext cx="8520600" cy="5714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2</a:t>
            </a:r>
            <a:r>
              <a:rPr lang="en" sz="2400" b="1" i="0" u="none" strike="noStrike" cap="none" dirty="0">
                <a:solidFill>
                  <a:srgbClr val="295269"/>
                </a:solidFill>
                <a:latin typeface="Roboto"/>
                <a:ea typeface="Roboto"/>
                <a:cs typeface="Roboto"/>
                <a:sym typeface="Roboto"/>
              </a:rPr>
              <a:t>.1 </a:t>
            </a:r>
            <a:r>
              <a:rPr lang="en-US" sz="2400" b="1" i="0" u="none" strike="noStrike" cap="none" dirty="0">
                <a:solidFill>
                  <a:srgbClr val="295269"/>
                </a:solidFill>
                <a:latin typeface="Roboto"/>
                <a:ea typeface="Roboto"/>
                <a:cs typeface="Roboto"/>
                <a:sym typeface="Roboto"/>
              </a:rPr>
              <a:t>A/B Testing with Home Try-On Funnel</a:t>
            </a:r>
            <a:endParaRPr sz="2400" b="1" i="0" u="none" strike="noStrike" cap="none" dirty="0">
              <a:solidFill>
                <a:srgbClr val="295269"/>
              </a:solidFill>
              <a:latin typeface="Roboto"/>
              <a:ea typeface="Roboto"/>
              <a:cs typeface="Roboto"/>
              <a:sym typeface="Roboto"/>
            </a:endParaRPr>
          </a:p>
        </p:txBody>
      </p:sp>
      <p:sp>
        <p:nvSpPr>
          <p:cNvPr id="331" name="Shape 331"/>
          <p:cNvSpPr txBox="1"/>
          <p:nvPr/>
        </p:nvSpPr>
        <p:spPr>
          <a:xfrm>
            <a:off x="177975" y="1214025"/>
            <a:ext cx="4920900" cy="3847800"/>
          </a:xfrm>
          <a:prstGeom prst="rect">
            <a:avLst/>
          </a:prstGeom>
          <a:noFill/>
          <a:ln w="9525" cap="flat" cmpd="sng">
            <a:no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Clr>
                <a:srgbClr val="000000"/>
              </a:buClr>
              <a:buSzPts val="1200"/>
              <a:buFont typeface="Arial"/>
              <a:buChar char="●"/>
            </a:pPr>
            <a:r>
              <a:rPr lang="en-US" sz="1200" b="0" i="0" u="none" strike="noStrike" cap="none" dirty="0">
                <a:solidFill>
                  <a:srgbClr val="000000"/>
                </a:solidFill>
                <a:latin typeface="Roboto"/>
                <a:ea typeface="Roboto"/>
                <a:cs typeface="Roboto"/>
                <a:sym typeface="Roboto"/>
              </a:rPr>
              <a:t>The table on the right represents the number of users who tried on 3 pairs vs. 5 pairs at home before making a decision to purchase.</a:t>
            </a:r>
            <a:endParaRPr sz="1200" b="0" i="0" u="none" strike="noStrike" cap="none" dirty="0">
              <a:solidFill>
                <a:srgbClr val="000000"/>
              </a:solidFill>
              <a:latin typeface="Roboto"/>
              <a:ea typeface="Roboto"/>
              <a:cs typeface="Roboto"/>
              <a:sym typeface="Roboto"/>
            </a:endParaRPr>
          </a:p>
          <a:p>
            <a:pPr marL="171450" marR="0" lvl="0" indent="-171450" algn="l" rtl="0">
              <a:lnSpc>
                <a:spcPct val="115000"/>
              </a:lnSpc>
              <a:spcBef>
                <a:spcPts val="0"/>
              </a:spcBef>
              <a:spcAft>
                <a:spcPts val="0"/>
              </a:spcAft>
              <a:buClr>
                <a:srgbClr val="000000"/>
              </a:buClr>
              <a:buSzPts val="1200"/>
              <a:buFont typeface="Arial"/>
              <a:buChar char="●"/>
            </a:pPr>
            <a:r>
              <a:rPr lang="en-US" sz="1200" b="0" i="0" u="none" strike="noStrike" cap="none" dirty="0">
                <a:solidFill>
                  <a:srgbClr val="000000"/>
                </a:solidFill>
                <a:latin typeface="Roboto"/>
                <a:ea typeface="Roboto"/>
                <a:cs typeface="Roboto"/>
                <a:sym typeface="Roboto"/>
              </a:rPr>
              <a:t>There was a total of 750 users that received pairs of eyewear to try-on at home. </a:t>
            </a:r>
          </a:p>
          <a:p>
            <a:pPr marL="171450" marR="0" lvl="0" indent="-171450" algn="l" rtl="0">
              <a:lnSpc>
                <a:spcPct val="115000"/>
              </a:lnSpc>
              <a:spcBef>
                <a:spcPts val="0"/>
              </a:spcBef>
              <a:spcAft>
                <a:spcPts val="0"/>
              </a:spcAft>
              <a:buClr>
                <a:srgbClr val="000000"/>
              </a:buClr>
              <a:buSzPts val="1200"/>
              <a:buFont typeface="Arial"/>
              <a:buChar char="●"/>
            </a:pPr>
            <a:r>
              <a:rPr lang="en-US" sz="1200" dirty="0">
                <a:latin typeface="Roboto"/>
                <a:ea typeface="Roboto"/>
                <a:cs typeface="Roboto"/>
                <a:sym typeface="Roboto"/>
              </a:rPr>
              <a:t>379 users received 3 pairs each, while 371 users received 5 pairs each, making the A/B test split fairly down the middle 50/50.</a:t>
            </a:r>
            <a:endParaRPr lang="en-US" sz="1200" b="0" i="0" u="none" strike="noStrike" cap="none" dirty="0">
              <a:solidFill>
                <a:srgbClr val="000000"/>
              </a:solidFill>
              <a:latin typeface="Roboto"/>
              <a:ea typeface="Roboto"/>
              <a:cs typeface="Roboto"/>
              <a:sym typeface="Roboto"/>
            </a:endParaRPr>
          </a:p>
          <a:p>
            <a:pPr marL="171450" marR="0" lvl="0" indent="-171450" algn="l" rtl="0">
              <a:lnSpc>
                <a:spcPct val="115000"/>
              </a:lnSpc>
              <a:spcBef>
                <a:spcPts val="0"/>
              </a:spcBef>
              <a:spcAft>
                <a:spcPts val="0"/>
              </a:spcAft>
              <a:buClr>
                <a:srgbClr val="000000"/>
              </a:buClr>
              <a:buSzPts val="1200"/>
              <a:buFont typeface="Arial"/>
              <a:buChar char="●"/>
            </a:pPr>
            <a:endParaRPr sz="1200" b="0" i="0" u="none" strike="noStrike" cap="none" dirty="0">
              <a:solidFill>
                <a:srgbClr val="000000"/>
              </a:solidFill>
              <a:latin typeface="Roboto"/>
              <a:ea typeface="Roboto"/>
              <a:cs typeface="Roboto"/>
              <a:sym typeface="Roboto"/>
            </a:endParaRPr>
          </a:p>
        </p:txBody>
      </p:sp>
      <p:graphicFrame>
        <p:nvGraphicFramePr>
          <p:cNvPr id="332" name="Shape 332"/>
          <p:cNvGraphicFramePr/>
          <p:nvPr>
            <p:extLst>
              <p:ext uri="{D42A27DB-BD31-4B8C-83A1-F6EECF244321}">
                <p14:modId xmlns:p14="http://schemas.microsoft.com/office/powerpoint/2010/main" val="2250896423"/>
              </p:ext>
            </p:extLst>
          </p:nvPr>
        </p:nvGraphicFramePr>
        <p:xfrm>
          <a:off x="5275700" y="998063"/>
          <a:ext cx="3658400" cy="774325"/>
        </p:xfrm>
        <a:graphic>
          <a:graphicData uri="http://schemas.openxmlformats.org/drawingml/2006/table">
            <a:tbl>
              <a:tblPr>
                <a:noFill/>
                <a:tableStyleId>{41C52BF7-F10D-42DD-8479-FF2DDF1A0279}</a:tableStyleId>
              </a:tblPr>
              <a:tblGrid>
                <a:gridCol w="1763687">
                  <a:extLst>
                    <a:ext uri="{9D8B030D-6E8A-4147-A177-3AD203B41FA5}">
                      <a16:colId xmlns:a16="http://schemas.microsoft.com/office/drawing/2014/main" val="20000"/>
                    </a:ext>
                  </a:extLst>
                </a:gridCol>
                <a:gridCol w="1894713">
                  <a:extLst>
                    <a:ext uri="{9D8B030D-6E8A-4147-A177-3AD203B41FA5}">
                      <a16:colId xmlns:a16="http://schemas.microsoft.com/office/drawing/2014/main" val="20001"/>
                    </a:ext>
                  </a:extLst>
                </a:gridCol>
              </a:tblGrid>
              <a:tr h="331050">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Home Try On 3 Pairs</a:t>
                      </a:r>
                      <a:endParaRPr sz="1000" b="1" u="none" strike="noStrike" cap="none"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a:solidFill>
                            <a:srgbClr val="FFFFFF"/>
                          </a:solidFill>
                        </a:rPr>
                        <a:t>Home Try On 5 Pairs</a:t>
                      </a:r>
                      <a:endParaRPr sz="1000" b="1" u="none" strike="noStrike" cap="none"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352"/>
                      </a:srgbClr>
                    </a:solidFill>
                  </a:tcPr>
                </a:tc>
                <a:extLst>
                  <a:ext uri="{0D108BD9-81ED-4DB2-BD59-A6C34878D82A}">
                    <a16:rowId xmlns:a16="http://schemas.microsoft.com/office/drawing/2014/main" val="10000"/>
                  </a:ext>
                </a:extLst>
              </a:tr>
              <a:tr h="439075">
                <a:tc>
                  <a:txBody>
                    <a:bodyPr/>
                    <a:lstStyle/>
                    <a:p>
                      <a:pPr marL="0" marR="0" lvl="0" indent="0" algn="ctr" rtl="0">
                        <a:lnSpc>
                          <a:spcPct val="100000"/>
                        </a:lnSpc>
                        <a:spcBef>
                          <a:spcPts val="0"/>
                        </a:spcBef>
                        <a:spcAft>
                          <a:spcPts val="0"/>
                        </a:spcAft>
                        <a:buClr>
                          <a:srgbClr val="000000"/>
                        </a:buClr>
                        <a:buSzPts val="1000"/>
                        <a:buFont typeface="Arial"/>
                        <a:buNone/>
                      </a:pPr>
                      <a:r>
                        <a:rPr lang="en-US" sz="1200" u="none" strike="noStrike" cap="none" dirty="0"/>
                        <a:t>379</a:t>
                      </a:r>
                      <a:endParaRPr sz="1200" u="none" strike="noStrike" cap="none" dirty="0"/>
                    </a:p>
                  </a:txBody>
                  <a:tcPr marL="91425" marR="91425" marT="91425" marB="91425">
                    <a:lnT w="9525" cap="flat" cmpd="sng">
                      <a:solidFill>
                        <a:srgbClr val="9E9E9E"/>
                      </a:solidFill>
                      <a:prstDash val="solid"/>
                      <a:round/>
                      <a:headEnd type="none" w="sm" len="sm"/>
                      <a:tailEnd type="none" w="sm" len="sm"/>
                    </a:lnT>
                  </a:tcPr>
                </a:tc>
                <a:tc>
                  <a:txBody>
                    <a:bodyPr/>
                    <a:lstStyle/>
                    <a:p>
                      <a:pPr marL="0" marR="0" lvl="0" indent="0" algn="ctr" rtl="0">
                        <a:lnSpc>
                          <a:spcPct val="100000"/>
                        </a:lnSpc>
                        <a:spcBef>
                          <a:spcPts val="0"/>
                        </a:spcBef>
                        <a:spcAft>
                          <a:spcPts val="0"/>
                        </a:spcAft>
                        <a:buClr>
                          <a:srgbClr val="000000"/>
                        </a:buClr>
                        <a:buSzPts val="1000"/>
                        <a:buFont typeface="Arial"/>
                        <a:buNone/>
                      </a:pPr>
                      <a:r>
                        <a:rPr lang="en-US" sz="1200" u="none" strike="noStrike" cap="none" dirty="0"/>
                        <a:t>371</a:t>
                      </a:r>
                      <a:endParaRPr sz="1200" u="none" strike="noStrike" cap="none" dirty="0"/>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bl>
          </a:graphicData>
        </a:graphic>
      </p:graphicFrame>
      <p:pic>
        <p:nvPicPr>
          <p:cNvPr id="2" name="Picture 1">
            <a:extLst>
              <a:ext uri="{FF2B5EF4-FFF2-40B4-BE49-F238E27FC236}">
                <a16:creationId xmlns:a16="http://schemas.microsoft.com/office/drawing/2014/main" id="{2222D182-7A61-4A9F-BDD5-C54109852AEA}"/>
              </a:ext>
            </a:extLst>
          </p:cNvPr>
          <p:cNvPicPr>
            <a:picLocks noChangeAspect="1"/>
          </p:cNvPicPr>
          <p:nvPr/>
        </p:nvPicPr>
        <p:blipFill>
          <a:blip r:embed="rId3"/>
          <a:stretch>
            <a:fillRect/>
          </a:stretch>
        </p:blipFill>
        <p:spPr>
          <a:xfrm>
            <a:off x="5227866" y="2103776"/>
            <a:ext cx="3706234" cy="1934824"/>
          </a:xfrm>
          <a:prstGeom prst="rect">
            <a:avLst/>
          </a:prstGeom>
        </p:spPr>
      </p:pic>
      <p:pic>
        <p:nvPicPr>
          <p:cNvPr id="3" name="Picture 2">
            <a:extLst>
              <a:ext uri="{FF2B5EF4-FFF2-40B4-BE49-F238E27FC236}">
                <a16:creationId xmlns:a16="http://schemas.microsoft.com/office/drawing/2014/main" id="{6D48A4C0-6F19-4199-86D8-F82902694CF1}"/>
              </a:ext>
            </a:extLst>
          </p:cNvPr>
          <p:cNvPicPr>
            <a:picLocks noChangeAspect="1"/>
          </p:cNvPicPr>
          <p:nvPr/>
        </p:nvPicPr>
        <p:blipFill>
          <a:blip r:embed="rId4"/>
          <a:stretch>
            <a:fillRect/>
          </a:stretch>
        </p:blipFill>
        <p:spPr>
          <a:xfrm>
            <a:off x="5227866" y="4215309"/>
            <a:ext cx="3727278" cy="43924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03237"/>
            <a:ext cx="8520600" cy="5714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2</a:t>
            </a:r>
            <a:r>
              <a:rPr lang="en" sz="2400" b="1" i="0" u="none" strike="noStrike" cap="none" dirty="0">
                <a:solidFill>
                  <a:srgbClr val="295269"/>
                </a:solidFill>
                <a:latin typeface="Roboto"/>
                <a:ea typeface="Roboto"/>
                <a:cs typeface="Roboto"/>
                <a:sym typeface="Roboto"/>
              </a:rPr>
              <a:t>.2 </a:t>
            </a:r>
            <a:r>
              <a:rPr lang="en-US" sz="2400" b="1" i="0" u="none" strike="noStrike" cap="none" dirty="0">
                <a:solidFill>
                  <a:srgbClr val="295269"/>
                </a:solidFill>
                <a:latin typeface="Roboto"/>
                <a:ea typeface="Roboto"/>
                <a:cs typeface="Roboto"/>
                <a:sym typeface="Roboto"/>
              </a:rPr>
              <a:t>A/B Testing with Home Try-On Funnel</a:t>
            </a:r>
            <a:endParaRPr sz="2400" b="1" i="0" u="none" strike="noStrike" cap="none" dirty="0">
              <a:solidFill>
                <a:srgbClr val="295269"/>
              </a:solidFill>
              <a:latin typeface="Roboto"/>
              <a:ea typeface="Roboto"/>
              <a:cs typeface="Roboto"/>
              <a:sym typeface="Roboto"/>
            </a:endParaRPr>
          </a:p>
        </p:txBody>
      </p:sp>
      <p:sp>
        <p:nvSpPr>
          <p:cNvPr id="4" name="Isosceles Triangle 3">
            <a:extLst>
              <a:ext uri="{FF2B5EF4-FFF2-40B4-BE49-F238E27FC236}">
                <a16:creationId xmlns:a16="http://schemas.microsoft.com/office/drawing/2014/main" id="{7CB1F09F-B55C-407E-82AD-AF455C7A7DD2}"/>
              </a:ext>
            </a:extLst>
          </p:cNvPr>
          <p:cNvSpPr/>
          <p:nvPr/>
        </p:nvSpPr>
        <p:spPr>
          <a:xfrm rot="10800000">
            <a:off x="5753100" y="854075"/>
            <a:ext cx="3340100" cy="3435350"/>
          </a:xfrm>
          <a:prstGeom prst="triangl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id="{3A9A1AFE-5503-4CF8-86F0-C1E31C8661DB}"/>
              </a:ext>
            </a:extLst>
          </p:cNvPr>
          <p:cNvSpPr/>
          <p:nvPr/>
        </p:nvSpPr>
        <p:spPr>
          <a:xfrm rot="10800000">
            <a:off x="63499" y="869950"/>
            <a:ext cx="3340100" cy="3435350"/>
          </a:xfrm>
          <a:prstGeom prst="triangl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6D8133BE-C378-469A-BB9D-F620ED21A061}"/>
              </a:ext>
            </a:extLst>
          </p:cNvPr>
          <p:cNvCxnSpPr>
            <a:cxnSpLocks/>
          </p:cNvCxnSpPr>
          <p:nvPr/>
        </p:nvCxnSpPr>
        <p:spPr>
          <a:xfrm>
            <a:off x="438148" y="1651000"/>
            <a:ext cx="25908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89B4B5A7-4265-442C-A93D-3FAEBB9B7C57}"/>
              </a:ext>
            </a:extLst>
          </p:cNvPr>
          <p:cNvCxnSpPr>
            <a:stCxn id="8" idx="5"/>
            <a:endCxn id="8" idx="1"/>
          </p:cNvCxnSpPr>
          <p:nvPr/>
        </p:nvCxnSpPr>
        <p:spPr>
          <a:xfrm>
            <a:off x="898524" y="2587625"/>
            <a:ext cx="167005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2A723820-239F-4913-B398-4C86E46D2313}"/>
              </a:ext>
            </a:extLst>
          </p:cNvPr>
          <p:cNvCxnSpPr/>
          <p:nvPr/>
        </p:nvCxnSpPr>
        <p:spPr>
          <a:xfrm>
            <a:off x="6146800" y="1651000"/>
            <a:ext cx="25527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15F4FBB0-768F-40D0-8CA2-36033C7B8D7B}"/>
              </a:ext>
            </a:extLst>
          </p:cNvPr>
          <p:cNvCxnSpPr>
            <a:stCxn id="4" idx="5"/>
            <a:endCxn id="4" idx="1"/>
          </p:cNvCxnSpPr>
          <p:nvPr/>
        </p:nvCxnSpPr>
        <p:spPr>
          <a:xfrm>
            <a:off x="6588125" y="2571750"/>
            <a:ext cx="1670050" cy="0"/>
          </a:xfrm>
          <a:prstGeom prst="line">
            <a:avLst/>
          </a:prstGeom>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067E365E-4506-49F6-B5C0-4918BB2A9786}"/>
              </a:ext>
            </a:extLst>
          </p:cNvPr>
          <p:cNvSpPr txBox="1"/>
          <p:nvPr/>
        </p:nvSpPr>
        <p:spPr>
          <a:xfrm>
            <a:off x="374924" y="1688832"/>
            <a:ext cx="2717248" cy="523220"/>
          </a:xfrm>
          <a:prstGeom prst="rect">
            <a:avLst/>
          </a:prstGeom>
          <a:noFill/>
        </p:spPr>
        <p:txBody>
          <a:bodyPr wrap="square" rtlCol="0">
            <a:spAutoFit/>
          </a:bodyPr>
          <a:lstStyle/>
          <a:p>
            <a:pPr algn="ctr"/>
            <a:r>
              <a:rPr lang="en-US" dirty="0"/>
              <a:t>379 Users received 3 pairs each</a:t>
            </a:r>
          </a:p>
        </p:txBody>
      </p:sp>
      <p:sp>
        <p:nvSpPr>
          <p:cNvPr id="24" name="TextBox 23">
            <a:extLst>
              <a:ext uri="{FF2B5EF4-FFF2-40B4-BE49-F238E27FC236}">
                <a16:creationId xmlns:a16="http://schemas.microsoft.com/office/drawing/2014/main" id="{8D4FB561-EB27-4BB5-B398-74EEB5C8562A}"/>
              </a:ext>
            </a:extLst>
          </p:cNvPr>
          <p:cNvSpPr txBox="1"/>
          <p:nvPr/>
        </p:nvSpPr>
        <p:spPr>
          <a:xfrm>
            <a:off x="955672" y="2638277"/>
            <a:ext cx="1555752" cy="523220"/>
          </a:xfrm>
          <a:prstGeom prst="rect">
            <a:avLst/>
          </a:prstGeom>
          <a:noFill/>
        </p:spPr>
        <p:txBody>
          <a:bodyPr wrap="square" rtlCol="0">
            <a:spAutoFit/>
          </a:bodyPr>
          <a:lstStyle/>
          <a:p>
            <a:pPr algn="ctr"/>
            <a:r>
              <a:rPr lang="en-US" dirty="0"/>
              <a:t>201 Users made a purchase</a:t>
            </a:r>
          </a:p>
        </p:txBody>
      </p:sp>
      <p:sp>
        <p:nvSpPr>
          <p:cNvPr id="26" name="TextBox 25">
            <a:extLst>
              <a:ext uri="{FF2B5EF4-FFF2-40B4-BE49-F238E27FC236}">
                <a16:creationId xmlns:a16="http://schemas.microsoft.com/office/drawing/2014/main" id="{37DB2248-4AB8-4E57-A68B-1FF813FE307C}"/>
              </a:ext>
            </a:extLst>
          </p:cNvPr>
          <p:cNvSpPr txBox="1"/>
          <p:nvPr/>
        </p:nvSpPr>
        <p:spPr>
          <a:xfrm>
            <a:off x="438148" y="854075"/>
            <a:ext cx="2520952" cy="523220"/>
          </a:xfrm>
          <a:prstGeom prst="rect">
            <a:avLst/>
          </a:prstGeom>
          <a:noFill/>
        </p:spPr>
        <p:txBody>
          <a:bodyPr wrap="square" rtlCol="0">
            <a:spAutoFit/>
          </a:bodyPr>
          <a:lstStyle/>
          <a:p>
            <a:pPr algn="ctr"/>
            <a:r>
              <a:rPr lang="en-US" dirty="0"/>
              <a:t>750 Users received try-on pairs</a:t>
            </a:r>
          </a:p>
        </p:txBody>
      </p:sp>
      <p:sp>
        <p:nvSpPr>
          <p:cNvPr id="28" name="TextBox 27">
            <a:extLst>
              <a:ext uri="{FF2B5EF4-FFF2-40B4-BE49-F238E27FC236}">
                <a16:creationId xmlns:a16="http://schemas.microsoft.com/office/drawing/2014/main" id="{61A0FF70-82C9-42E7-8AA8-EFDFF2F2FE0F}"/>
              </a:ext>
            </a:extLst>
          </p:cNvPr>
          <p:cNvSpPr txBox="1"/>
          <p:nvPr/>
        </p:nvSpPr>
        <p:spPr>
          <a:xfrm>
            <a:off x="6064250" y="869950"/>
            <a:ext cx="2641602" cy="523220"/>
          </a:xfrm>
          <a:prstGeom prst="rect">
            <a:avLst/>
          </a:prstGeom>
          <a:noFill/>
        </p:spPr>
        <p:txBody>
          <a:bodyPr wrap="square" rtlCol="0">
            <a:spAutoFit/>
          </a:bodyPr>
          <a:lstStyle/>
          <a:p>
            <a:pPr algn="ctr"/>
            <a:r>
              <a:rPr lang="en-US" dirty="0"/>
              <a:t>750 Users received try-on pairs</a:t>
            </a:r>
          </a:p>
        </p:txBody>
      </p:sp>
      <p:sp>
        <p:nvSpPr>
          <p:cNvPr id="29" name="TextBox 28">
            <a:extLst>
              <a:ext uri="{FF2B5EF4-FFF2-40B4-BE49-F238E27FC236}">
                <a16:creationId xmlns:a16="http://schemas.microsoft.com/office/drawing/2014/main" id="{E9BD10E7-111B-4736-8167-D2EE478288B5}"/>
              </a:ext>
            </a:extLst>
          </p:cNvPr>
          <p:cNvSpPr txBox="1"/>
          <p:nvPr/>
        </p:nvSpPr>
        <p:spPr>
          <a:xfrm>
            <a:off x="6197599" y="1688832"/>
            <a:ext cx="2355850" cy="523220"/>
          </a:xfrm>
          <a:prstGeom prst="rect">
            <a:avLst/>
          </a:prstGeom>
          <a:noFill/>
        </p:spPr>
        <p:txBody>
          <a:bodyPr wrap="square" rtlCol="0">
            <a:spAutoFit/>
          </a:bodyPr>
          <a:lstStyle/>
          <a:p>
            <a:pPr algn="ctr"/>
            <a:r>
              <a:rPr lang="en-US" dirty="0"/>
              <a:t>371 Users received 5 pairs each</a:t>
            </a:r>
          </a:p>
        </p:txBody>
      </p:sp>
      <p:sp>
        <p:nvSpPr>
          <p:cNvPr id="320" name="TextBox 319">
            <a:extLst>
              <a:ext uri="{FF2B5EF4-FFF2-40B4-BE49-F238E27FC236}">
                <a16:creationId xmlns:a16="http://schemas.microsoft.com/office/drawing/2014/main" id="{FAEC9B58-7918-489F-951E-CC13F62277F7}"/>
              </a:ext>
            </a:extLst>
          </p:cNvPr>
          <p:cNvSpPr txBox="1"/>
          <p:nvPr/>
        </p:nvSpPr>
        <p:spPr>
          <a:xfrm>
            <a:off x="6588126" y="2587625"/>
            <a:ext cx="1593850" cy="523220"/>
          </a:xfrm>
          <a:prstGeom prst="rect">
            <a:avLst/>
          </a:prstGeom>
          <a:noFill/>
        </p:spPr>
        <p:txBody>
          <a:bodyPr wrap="square" rtlCol="0">
            <a:spAutoFit/>
          </a:bodyPr>
          <a:lstStyle/>
          <a:p>
            <a:pPr algn="ctr"/>
            <a:r>
              <a:rPr lang="en-US" dirty="0"/>
              <a:t>294 Users made a purchase</a:t>
            </a:r>
          </a:p>
        </p:txBody>
      </p:sp>
      <p:sp>
        <p:nvSpPr>
          <p:cNvPr id="321" name="TextBox 320">
            <a:extLst>
              <a:ext uri="{FF2B5EF4-FFF2-40B4-BE49-F238E27FC236}">
                <a16:creationId xmlns:a16="http://schemas.microsoft.com/office/drawing/2014/main" id="{7CFC428C-90C2-4FE8-8641-47B610927911}"/>
              </a:ext>
            </a:extLst>
          </p:cNvPr>
          <p:cNvSpPr txBox="1"/>
          <p:nvPr/>
        </p:nvSpPr>
        <p:spPr>
          <a:xfrm>
            <a:off x="1511300" y="3219450"/>
            <a:ext cx="603250" cy="307777"/>
          </a:xfrm>
          <a:prstGeom prst="rect">
            <a:avLst/>
          </a:prstGeom>
          <a:noFill/>
        </p:spPr>
        <p:txBody>
          <a:bodyPr wrap="square" rtlCol="0">
            <a:spAutoFit/>
          </a:bodyPr>
          <a:lstStyle/>
          <a:p>
            <a:r>
              <a:rPr lang="en-US" dirty="0"/>
              <a:t>53%</a:t>
            </a:r>
          </a:p>
        </p:txBody>
      </p:sp>
      <p:sp>
        <p:nvSpPr>
          <p:cNvPr id="322" name="TextBox 321">
            <a:extLst>
              <a:ext uri="{FF2B5EF4-FFF2-40B4-BE49-F238E27FC236}">
                <a16:creationId xmlns:a16="http://schemas.microsoft.com/office/drawing/2014/main" id="{00A1671A-817A-49C2-A8BE-580F0C036C3B}"/>
              </a:ext>
            </a:extLst>
          </p:cNvPr>
          <p:cNvSpPr txBox="1"/>
          <p:nvPr/>
        </p:nvSpPr>
        <p:spPr>
          <a:xfrm>
            <a:off x="7194550" y="3219450"/>
            <a:ext cx="609600" cy="307777"/>
          </a:xfrm>
          <a:prstGeom prst="rect">
            <a:avLst/>
          </a:prstGeom>
          <a:noFill/>
        </p:spPr>
        <p:txBody>
          <a:bodyPr wrap="square" rtlCol="0">
            <a:spAutoFit/>
          </a:bodyPr>
          <a:lstStyle/>
          <a:p>
            <a:r>
              <a:rPr lang="en-US" dirty="0"/>
              <a:t>79%</a:t>
            </a:r>
          </a:p>
        </p:txBody>
      </p:sp>
      <p:cxnSp>
        <p:nvCxnSpPr>
          <p:cNvPr id="324" name="Straight Arrow Connector 323">
            <a:extLst>
              <a:ext uri="{FF2B5EF4-FFF2-40B4-BE49-F238E27FC236}">
                <a16:creationId xmlns:a16="http://schemas.microsoft.com/office/drawing/2014/main" id="{7BD6B061-0832-4528-8558-9318FAC311F0}"/>
              </a:ext>
            </a:extLst>
          </p:cNvPr>
          <p:cNvCxnSpPr>
            <a:cxnSpLocks/>
          </p:cNvCxnSpPr>
          <p:nvPr/>
        </p:nvCxnSpPr>
        <p:spPr>
          <a:xfrm>
            <a:off x="1993900" y="3373338"/>
            <a:ext cx="438150" cy="1673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6" name="Straight Arrow Connector 325">
            <a:extLst>
              <a:ext uri="{FF2B5EF4-FFF2-40B4-BE49-F238E27FC236}">
                <a16:creationId xmlns:a16="http://schemas.microsoft.com/office/drawing/2014/main" id="{773770AB-7944-4AF9-BDA1-A4B1F76B8FB0}"/>
              </a:ext>
            </a:extLst>
          </p:cNvPr>
          <p:cNvCxnSpPr>
            <a:cxnSpLocks/>
          </p:cNvCxnSpPr>
          <p:nvPr/>
        </p:nvCxnSpPr>
        <p:spPr>
          <a:xfrm flipH="1">
            <a:off x="6642100" y="3373338"/>
            <a:ext cx="501650" cy="1673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7" name="TextBox 326">
            <a:extLst>
              <a:ext uri="{FF2B5EF4-FFF2-40B4-BE49-F238E27FC236}">
                <a16:creationId xmlns:a16="http://schemas.microsoft.com/office/drawing/2014/main" id="{7BD84021-7244-4365-9781-8A2D80E229A2}"/>
              </a:ext>
            </a:extLst>
          </p:cNvPr>
          <p:cNvSpPr txBox="1"/>
          <p:nvPr/>
        </p:nvSpPr>
        <p:spPr>
          <a:xfrm>
            <a:off x="2178052" y="3540650"/>
            <a:ext cx="1292224" cy="430887"/>
          </a:xfrm>
          <a:prstGeom prst="rect">
            <a:avLst/>
          </a:prstGeom>
          <a:noFill/>
        </p:spPr>
        <p:txBody>
          <a:bodyPr wrap="square" rtlCol="0">
            <a:spAutoFit/>
          </a:bodyPr>
          <a:lstStyle/>
          <a:p>
            <a:r>
              <a:rPr lang="en-US" sz="1100" dirty="0"/>
              <a:t>Purchased after trying 3 pairs</a:t>
            </a:r>
          </a:p>
        </p:txBody>
      </p:sp>
      <p:sp>
        <p:nvSpPr>
          <p:cNvPr id="328" name="Rectangle 327">
            <a:extLst>
              <a:ext uri="{FF2B5EF4-FFF2-40B4-BE49-F238E27FC236}">
                <a16:creationId xmlns:a16="http://schemas.microsoft.com/office/drawing/2014/main" id="{64D33DF1-BA74-4115-9B95-2E5A93311F05}"/>
              </a:ext>
            </a:extLst>
          </p:cNvPr>
          <p:cNvSpPr/>
          <p:nvPr/>
        </p:nvSpPr>
        <p:spPr>
          <a:xfrm>
            <a:off x="5541963" y="3534887"/>
            <a:ext cx="1355726" cy="430887"/>
          </a:xfrm>
          <a:prstGeom prst="rect">
            <a:avLst/>
          </a:prstGeom>
        </p:spPr>
        <p:txBody>
          <a:bodyPr wrap="square">
            <a:spAutoFit/>
          </a:bodyPr>
          <a:lstStyle/>
          <a:p>
            <a:r>
              <a:rPr lang="en-US" sz="1100" dirty="0"/>
              <a:t>Purchased after trying 5 pairs</a:t>
            </a:r>
          </a:p>
        </p:txBody>
      </p:sp>
      <p:pic>
        <p:nvPicPr>
          <p:cNvPr id="329" name="Picture 328">
            <a:extLst>
              <a:ext uri="{FF2B5EF4-FFF2-40B4-BE49-F238E27FC236}">
                <a16:creationId xmlns:a16="http://schemas.microsoft.com/office/drawing/2014/main" id="{9148859F-9869-41DD-9B4D-C7D028152E4C}"/>
              </a:ext>
            </a:extLst>
          </p:cNvPr>
          <p:cNvPicPr>
            <a:picLocks noChangeAspect="1"/>
          </p:cNvPicPr>
          <p:nvPr/>
        </p:nvPicPr>
        <p:blipFill>
          <a:blip r:embed="rId3"/>
          <a:stretch>
            <a:fillRect/>
          </a:stretch>
        </p:blipFill>
        <p:spPr>
          <a:xfrm>
            <a:off x="3388998" y="1000996"/>
            <a:ext cx="2408554" cy="2422111"/>
          </a:xfrm>
          <a:prstGeom prst="rect">
            <a:avLst/>
          </a:prstGeom>
        </p:spPr>
      </p:pic>
      <p:pic>
        <p:nvPicPr>
          <p:cNvPr id="335" name="Picture 334">
            <a:extLst>
              <a:ext uri="{FF2B5EF4-FFF2-40B4-BE49-F238E27FC236}">
                <a16:creationId xmlns:a16="http://schemas.microsoft.com/office/drawing/2014/main" id="{D4941ADC-E03E-443F-9DD1-B7713B9BDB59}"/>
              </a:ext>
            </a:extLst>
          </p:cNvPr>
          <p:cNvPicPr>
            <a:picLocks noChangeAspect="1"/>
          </p:cNvPicPr>
          <p:nvPr/>
        </p:nvPicPr>
        <p:blipFill>
          <a:blip r:embed="rId4"/>
          <a:stretch>
            <a:fillRect/>
          </a:stretch>
        </p:blipFill>
        <p:spPr>
          <a:xfrm>
            <a:off x="3040063" y="4056423"/>
            <a:ext cx="3179763" cy="670527"/>
          </a:xfrm>
          <a:prstGeom prst="rect">
            <a:avLst/>
          </a:prstGeom>
        </p:spPr>
      </p:pic>
    </p:spTree>
    <p:extLst>
      <p:ext uri="{BB962C8B-B14F-4D97-AF65-F5344CB8AC3E}">
        <p14:creationId xmlns:p14="http://schemas.microsoft.com/office/powerpoint/2010/main" val="18882168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dirty="0">
                <a:solidFill>
                  <a:schemeClr val="lt1"/>
                </a:solidFill>
                <a:latin typeface="Roboto Black"/>
                <a:ea typeface="Roboto Black"/>
                <a:cs typeface="Roboto Black"/>
                <a:sym typeface="Roboto Black"/>
              </a:rPr>
              <a:t>3. </a:t>
            </a:r>
            <a:r>
              <a:rPr lang="en-US" sz="4800" b="0" i="0" u="none" strike="noStrike" cap="none" dirty="0">
                <a:solidFill>
                  <a:schemeClr val="lt1"/>
                </a:solidFill>
                <a:latin typeface="Roboto Black"/>
                <a:ea typeface="Roboto Black"/>
                <a:cs typeface="Roboto Black"/>
                <a:sym typeface="Roboto Black"/>
              </a:rPr>
              <a:t>Conversion Totals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417634205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13630</TotalTime>
  <Words>995</Words>
  <Application>Microsoft Office PowerPoint</Application>
  <PresentationFormat>On-screen Show (16:9)</PresentationFormat>
  <Paragraphs>114</Paragraphs>
  <Slides>15</Slides>
  <Notes>15</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15</vt:i4>
      </vt:variant>
    </vt:vector>
  </HeadingPairs>
  <TitlesOfParts>
    <vt:vector size="24" baseType="lpstr">
      <vt:lpstr>Roboto Black</vt:lpstr>
      <vt:lpstr>Roboto</vt:lpstr>
      <vt:lpstr>Arial</vt:lpstr>
      <vt:lpstr>Roboto Thin</vt:lpstr>
      <vt:lpstr>Wingdings</vt:lpstr>
      <vt:lpstr>Dosis</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Kyle Willingham</cp:lastModifiedBy>
  <cp:revision>51</cp:revision>
  <dcterms:modified xsi:type="dcterms:W3CDTF">2019-05-13T06:38:57Z</dcterms:modified>
</cp:coreProperties>
</file>